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notesMasterIdLst>
    <p:notesMasterId r:id="rId42"/>
  </p:notesMasterIdLst>
  <p:sldIdLst>
    <p:sldId id="274" r:id="rId2"/>
    <p:sldId id="346" r:id="rId3"/>
    <p:sldId id="320" r:id="rId4"/>
    <p:sldId id="462" r:id="rId5"/>
    <p:sldId id="661" r:id="rId6"/>
    <p:sldId id="337" r:id="rId7"/>
    <p:sldId id="664" r:id="rId8"/>
    <p:sldId id="648" r:id="rId9"/>
    <p:sldId id="662" r:id="rId10"/>
    <p:sldId id="663" r:id="rId11"/>
    <p:sldId id="665" r:id="rId12"/>
    <p:sldId id="336" r:id="rId13"/>
    <p:sldId id="660" r:id="rId14"/>
    <p:sldId id="342" r:id="rId15"/>
    <p:sldId id="302" r:id="rId16"/>
    <p:sldId id="343" r:id="rId17"/>
    <p:sldId id="344" r:id="rId18"/>
    <p:sldId id="345" r:id="rId19"/>
    <p:sldId id="271" r:id="rId20"/>
    <p:sldId id="366" r:id="rId21"/>
    <p:sldId id="373" r:id="rId22"/>
    <p:sldId id="347" r:id="rId23"/>
    <p:sldId id="368" r:id="rId24"/>
    <p:sldId id="348" r:id="rId25"/>
    <p:sldId id="369" r:id="rId26"/>
    <p:sldId id="370" r:id="rId27"/>
    <p:sldId id="371" r:id="rId28"/>
    <p:sldId id="351" r:id="rId29"/>
    <p:sldId id="376" r:id="rId30"/>
    <p:sldId id="360" r:id="rId31"/>
    <p:sldId id="372" r:id="rId32"/>
    <p:sldId id="461" r:id="rId33"/>
    <p:sldId id="256" r:id="rId34"/>
    <p:sldId id="279" r:id="rId35"/>
    <p:sldId id="258" r:id="rId36"/>
    <p:sldId id="281" r:id="rId37"/>
    <p:sldId id="260" r:id="rId38"/>
    <p:sldId id="261" r:id="rId39"/>
    <p:sldId id="266" r:id="rId40"/>
    <p:sldId id="323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CC66"/>
    <a:srgbClr val="FFFFCC"/>
    <a:srgbClr val="FBF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>
      <p:cViewPr>
        <p:scale>
          <a:sx n="90" d="100"/>
          <a:sy n="90" d="100"/>
        </p:scale>
        <p:origin x="1190" y="-29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wi.aprillia\Documents\2024\MCP%202024\Rakornas%20MCP%202024\Data%20BMD%20BMDes%2003%20Mar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IPAK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7610090405365955E-2"/>
                  <c:y val="3.88202151294060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94-44BB-B49E-6D33B5615654}"/>
                </c:ext>
              </c:extLst>
            </c:dLbl>
            <c:dLbl>
              <c:idx val="2"/>
              <c:layout>
                <c:manualLayout>
                  <c:x val="5.0225556846048066E-3"/>
                  <c:y val="-8.657240857085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F94-44BB-B49E-6D33B5615654}"/>
                </c:ext>
              </c:extLst>
            </c:dLbl>
            <c:dLbl>
              <c:idx val="3"/>
              <c:layout>
                <c:manualLayout>
                  <c:x val="-3.9120370370370368E-2"/>
                  <c:y val="3.4714445326664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F94-44BB-B49E-6D33B5615654}"/>
                </c:ext>
              </c:extLst>
            </c:dLbl>
            <c:dLbl>
              <c:idx val="4"/>
              <c:layout>
                <c:manualLayout>
                  <c:x val="-1.5584536307961505E-2"/>
                  <c:y val="2.23971359184380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F94-44BB-B49E-6D33B56156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/>
                    </a:solidFill>
                    <a:latin typeface="Candara" panose="020E0502030303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Sheet2!$C$2:$G$2</c:f>
              <c:numCache>
                <c:formatCode>0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Sheet2!$C$3:$G$3</c:f>
              <c:numCache>
                <c:formatCode>#,##0.00</c:formatCode>
                <c:ptCount val="5"/>
                <c:pt idx="0">
                  <c:v>3.7</c:v>
                </c:pt>
                <c:pt idx="1">
                  <c:v>3.84</c:v>
                </c:pt>
                <c:pt idx="2">
                  <c:v>3.88</c:v>
                </c:pt>
                <c:pt idx="3">
                  <c:v>3.93</c:v>
                </c:pt>
                <c:pt idx="4">
                  <c:v>3.92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94-44BB-B49E-6D33B5615654}"/>
            </c:ext>
          </c:extLst>
        </c:ser>
        <c:ser>
          <c:idx val="1"/>
          <c:order val="1"/>
          <c:tx>
            <c:strRef>
              <c:f>Sheet2!$B$4</c:f>
              <c:strCache>
                <c:ptCount val="1"/>
                <c:pt idx="0">
                  <c:v>Indeks Pengalaman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6950277048702247E-2"/>
                  <c:y val="6.7560603748600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F94-44BB-B49E-6D33B5615654}"/>
                </c:ext>
              </c:extLst>
            </c:dLbl>
            <c:dLbl>
              <c:idx val="2"/>
              <c:layout>
                <c:manualLayout>
                  <c:x val="-4.9409813356663751E-2"/>
                  <c:y val="-0.1171990373747901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F94-44BB-B49E-6D33B56156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Candara" panose="020E0502030303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Sheet2!$C$2:$G$2</c:f>
              <c:numCache>
                <c:formatCode>0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Sheet2!$C$4:$G$4</c:f>
              <c:numCache>
                <c:formatCode>#,##0.00</c:formatCode>
                <c:ptCount val="5"/>
                <c:pt idx="0">
                  <c:v>3.65</c:v>
                </c:pt>
                <c:pt idx="1">
                  <c:v>3.91</c:v>
                </c:pt>
                <c:pt idx="2">
                  <c:v>3.9</c:v>
                </c:pt>
                <c:pt idx="3">
                  <c:v>3.99</c:v>
                </c:pt>
                <c:pt idx="4">
                  <c:v>3.96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94-44BB-B49E-6D33B5615654}"/>
            </c:ext>
          </c:extLst>
        </c:ser>
        <c:ser>
          <c:idx val="2"/>
          <c:order val="2"/>
          <c:tx>
            <c:strRef>
              <c:f>Sheet2!$B$5</c:f>
              <c:strCache>
                <c:ptCount val="1"/>
                <c:pt idx="0">
                  <c:v>Indeks Persepsi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7170275590551224E-2"/>
                  <c:y val="5.93490641431161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94-44BB-B49E-6D33B5615654}"/>
                </c:ext>
              </c:extLst>
            </c:dLbl>
            <c:dLbl>
              <c:idx val="2"/>
              <c:layout>
                <c:manualLayout>
                  <c:x val="-3.9155183727034207E-2"/>
                  <c:y val="4.2925984932148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94-44BB-B49E-6D33B5615654}"/>
                </c:ext>
              </c:extLst>
            </c:dLbl>
            <c:dLbl>
              <c:idx val="3"/>
              <c:layout>
                <c:manualLayout>
                  <c:x val="-5.1759259259259262E-2"/>
                  <c:y val="4.2925984932148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94-44BB-B49E-6D33B5615654}"/>
                </c:ext>
              </c:extLst>
            </c:dLbl>
            <c:dLbl>
              <c:idx val="4"/>
              <c:layout>
                <c:manualLayout>
                  <c:x val="-4.8026757072032661E-2"/>
                  <c:y val="2.23971359184380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94-44BB-B49E-6D33B56156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Candara" panose="020E0502030303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Sheet2!$C$2:$G$2</c:f>
              <c:numCache>
                <c:formatCode>0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Sheet2!$C$5:$G$5</c:f>
              <c:numCache>
                <c:formatCode>#,##0.00</c:formatCode>
                <c:ptCount val="5"/>
                <c:pt idx="0">
                  <c:v>3.8</c:v>
                </c:pt>
                <c:pt idx="1">
                  <c:v>3.68</c:v>
                </c:pt>
                <c:pt idx="2">
                  <c:v>3.83</c:v>
                </c:pt>
                <c:pt idx="3">
                  <c:v>3.8</c:v>
                </c:pt>
                <c:pt idx="4">
                  <c:v>3.82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94-44BB-B49E-6D33B561565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17615727"/>
        <c:axId val="1817616143"/>
      </c:lineChart>
      <c:catAx>
        <c:axId val="1817615727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17616143"/>
        <c:crosses val="autoZero"/>
        <c:auto val="1"/>
        <c:lblAlgn val="ctr"/>
        <c:lblOffset val="100"/>
        <c:noMultiLvlLbl val="0"/>
      </c:catAx>
      <c:valAx>
        <c:axId val="1817616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17615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400">
          <a:latin typeface="Candara" panose="020E0502030303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D660B2-DBAC-49B3-AA69-28901FC6C9D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75BE4BB-4FD2-4BC9-929D-93F99B56E468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>
            <a:lnSpc>
              <a:spcPct val="50000"/>
            </a:lnSpc>
          </a:pPr>
          <a:r>
            <a:rPr lang="id-ID" sz="1800" b="0" dirty="0"/>
            <a:t>Kerugian</a:t>
          </a:r>
        </a:p>
        <a:p>
          <a:pPr>
            <a:lnSpc>
              <a:spcPct val="50000"/>
            </a:lnSpc>
          </a:pPr>
          <a:r>
            <a:rPr lang="id-ID" sz="1800" b="0" dirty="0"/>
            <a:t>KN</a:t>
          </a:r>
          <a:endParaRPr lang="en-US" sz="1800" b="0" dirty="0"/>
        </a:p>
      </dgm:t>
    </dgm:pt>
    <dgm:pt modelId="{90579501-D916-4371-9B9F-9F38A7049499}" type="parTrans" cxnId="{4AA7194B-775F-41D5-A7B5-1AD34304E96A}">
      <dgm:prSet/>
      <dgm:spPr/>
      <dgm:t>
        <a:bodyPr/>
        <a:lstStyle/>
        <a:p>
          <a:endParaRPr lang="id-ID"/>
        </a:p>
      </dgm:t>
    </dgm:pt>
    <dgm:pt modelId="{3B962104-041A-49A3-AA4B-A24042F8ECAC}" type="sibTrans" cxnId="{4AA7194B-775F-41D5-A7B5-1AD34304E96A}">
      <dgm:prSet/>
      <dgm:spPr/>
      <dgm:t>
        <a:bodyPr/>
        <a:lstStyle/>
        <a:p>
          <a:endParaRPr lang="id-ID"/>
        </a:p>
      </dgm:t>
    </dgm:pt>
    <dgm:pt modelId="{D9F1B944-8C44-43B2-A54A-5CDA36C61DCB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>
            <a:lnSpc>
              <a:spcPct val="50000"/>
            </a:lnSpc>
          </a:pPr>
          <a:r>
            <a:rPr lang="id-ID" sz="2000" b="0" dirty="0"/>
            <a:t>Janji/</a:t>
          </a:r>
        </a:p>
        <a:p>
          <a:pPr>
            <a:lnSpc>
              <a:spcPct val="50000"/>
            </a:lnSpc>
          </a:pPr>
          <a:r>
            <a:rPr lang="id-ID" sz="2000" b="0" dirty="0"/>
            <a:t>suap</a:t>
          </a:r>
        </a:p>
      </dgm:t>
    </dgm:pt>
    <dgm:pt modelId="{8110EC49-55F6-425A-A327-E332EBFBC560}" type="parTrans" cxnId="{16D6A44F-2792-483C-9AD2-7C6297330608}">
      <dgm:prSet/>
      <dgm:spPr/>
      <dgm:t>
        <a:bodyPr/>
        <a:lstStyle/>
        <a:p>
          <a:endParaRPr lang="id-ID"/>
        </a:p>
      </dgm:t>
    </dgm:pt>
    <dgm:pt modelId="{CCCC5C11-3E5B-48C6-82A3-B1D3DCDB06C3}" type="sibTrans" cxnId="{16D6A44F-2792-483C-9AD2-7C6297330608}">
      <dgm:prSet/>
      <dgm:spPr/>
      <dgm:t>
        <a:bodyPr/>
        <a:lstStyle/>
        <a:p>
          <a:endParaRPr lang="id-ID"/>
        </a:p>
      </dgm:t>
    </dgm:pt>
    <dgm:pt modelId="{E38CFDC9-B930-402D-BBB4-81E395BD2028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>
            <a:lnSpc>
              <a:spcPct val="50000"/>
            </a:lnSpc>
          </a:pPr>
          <a:r>
            <a:rPr lang="id-ID" sz="1600" b="0" dirty="0"/>
            <a:t>Penggelapan</a:t>
          </a:r>
        </a:p>
        <a:p>
          <a:pPr>
            <a:lnSpc>
              <a:spcPct val="50000"/>
            </a:lnSpc>
          </a:pPr>
          <a:r>
            <a:rPr lang="id-ID" sz="1600" b="0" dirty="0"/>
            <a:t>Dalam</a:t>
          </a:r>
        </a:p>
        <a:p>
          <a:pPr>
            <a:lnSpc>
              <a:spcPct val="50000"/>
            </a:lnSpc>
          </a:pPr>
          <a:r>
            <a:rPr lang="id-ID" sz="1600" b="0" dirty="0"/>
            <a:t>jabatan</a:t>
          </a:r>
        </a:p>
      </dgm:t>
    </dgm:pt>
    <dgm:pt modelId="{43B24990-7A1B-4ED0-B564-7B4D5082A921}" type="parTrans" cxnId="{5DD180BD-698C-44BD-8BF5-107B14B5768E}">
      <dgm:prSet/>
      <dgm:spPr/>
      <dgm:t>
        <a:bodyPr/>
        <a:lstStyle/>
        <a:p>
          <a:endParaRPr lang="id-ID"/>
        </a:p>
      </dgm:t>
    </dgm:pt>
    <dgm:pt modelId="{B33341F3-426C-4CD0-AD4A-272A97643B5B}" type="sibTrans" cxnId="{5DD180BD-698C-44BD-8BF5-107B14B5768E}">
      <dgm:prSet/>
      <dgm:spPr/>
      <dgm:t>
        <a:bodyPr/>
        <a:lstStyle/>
        <a:p>
          <a:endParaRPr lang="id-ID"/>
        </a:p>
      </dgm:t>
    </dgm:pt>
    <dgm:pt modelId="{3F66E185-611B-478D-9175-D0DF5F96DC70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>
            <a:lnSpc>
              <a:spcPct val="50000"/>
            </a:lnSpc>
          </a:pPr>
          <a:r>
            <a:rPr lang="id-ID" sz="1600" b="0" dirty="0"/>
            <a:t>Pemerasan/</a:t>
          </a:r>
        </a:p>
        <a:p>
          <a:pPr>
            <a:lnSpc>
              <a:spcPct val="50000"/>
            </a:lnSpc>
          </a:pPr>
          <a:r>
            <a:rPr lang="id-ID" sz="1600" b="0" dirty="0"/>
            <a:t>pungli</a:t>
          </a:r>
        </a:p>
      </dgm:t>
    </dgm:pt>
    <dgm:pt modelId="{E3AB4962-D6DA-4D51-85FA-D26063F302C2}" type="parTrans" cxnId="{7C3FFE8E-22AF-4EEB-9A56-E1ABFFBDD154}">
      <dgm:prSet/>
      <dgm:spPr/>
      <dgm:t>
        <a:bodyPr/>
        <a:lstStyle/>
        <a:p>
          <a:endParaRPr lang="id-ID"/>
        </a:p>
      </dgm:t>
    </dgm:pt>
    <dgm:pt modelId="{13423FD2-7BBF-4957-B3ED-5BDF03D4A199}" type="sibTrans" cxnId="{7C3FFE8E-22AF-4EEB-9A56-E1ABFFBDD154}">
      <dgm:prSet/>
      <dgm:spPr/>
      <dgm:t>
        <a:bodyPr/>
        <a:lstStyle/>
        <a:p>
          <a:endParaRPr lang="id-ID"/>
        </a:p>
      </dgm:t>
    </dgm:pt>
    <dgm:pt modelId="{3296CEAA-84CA-46F0-82F4-2DCD0E4C77CF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>
            <a:lnSpc>
              <a:spcPct val="50000"/>
            </a:lnSpc>
          </a:pPr>
          <a:r>
            <a:rPr lang="id-ID" sz="1800" b="0" dirty="0"/>
            <a:t>Perbuatan</a:t>
          </a:r>
        </a:p>
        <a:p>
          <a:pPr>
            <a:lnSpc>
              <a:spcPct val="50000"/>
            </a:lnSpc>
          </a:pPr>
          <a:r>
            <a:rPr lang="id-ID" sz="1800" b="0" dirty="0"/>
            <a:t>curang</a:t>
          </a:r>
        </a:p>
      </dgm:t>
    </dgm:pt>
    <dgm:pt modelId="{A8CEC276-8602-47BB-989D-38DC09A8210B}" type="parTrans" cxnId="{F987A7AD-FC42-42D4-B888-0C994B73B3A3}">
      <dgm:prSet/>
      <dgm:spPr/>
      <dgm:t>
        <a:bodyPr/>
        <a:lstStyle/>
        <a:p>
          <a:endParaRPr lang="id-ID"/>
        </a:p>
      </dgm:t>
    </dgm:pt>
    <dgm:pt modelId="{78859125-C1E0-46B9-9086-8489A1532441}" type="sibTrans" cxnId="{F987A7AD-FC42-42D4-B888-0C994B73B3A3}">
      <dgm:prSet/>
      <dgm:spPr/>
      <dgm:t>
        <a:bodyPr/>
        <a:lstStyle/>
        <a:p>
          <a:endParaRPr lang="id-ID"/>
        </a:p>
      </dgm:t>
    </dgm:pt>
    <dgm:pt modelId="{E78B948E-D1AC-4369-A478-7067E4B94AAB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pPr>
            <a:lnSpc>
              <a:spcPct val="70000"/>
            </a:lnSpc>
          </a:pPr>
          <a:r>
            <a:rPr lang="id-ID" b="0" dirty="0"/>
            <a:t>Benturan kepentingan</a:t>
          </a:r>
        </a:p>
        <a:p>
          <a:pPr>
            <a:lnSpc>
              <a:spcPct val="50000"/>
            </a:lnSpc>
          </a:pPr>
          <a:r>
            <a:rPr lang="id-ID" b="0" dirty="0"/>
            <a:t>PBJ</a:t>
          </a:r>
        </a:p>
      </dgm:t>
    </dgm:pt>
    <dgm:pt modelId="{4870AA42-9299-413E-8D64-32A903A287C8}" type="parTrans" cxnId="{92134746-21CF-479D-801F-38D7E47C4C7D}">
      <dgm:prSet/>
      <dgm:spPr/>
      <dgm:t>
        <a:bodyPr/>
        <a:lstStyle/>
        <a:p>
          <a:endParaRPr lang="id-ID"/>
        </a:p>
      </dgm:t>
    </dgm:pt>
    <dgm:pt modelId="{47BDA47B-4FF3-46DA-A385-6D6175879575}" type="sibTrans" cxnId="{92134746-21CF-479D-801F-38D7E47C4C7D}">
      <dgm:prSet/>
      <dgm:spPr/>
      <dgm:t>
        <a:bodyPr/>
        <a:lstStyle/>
        <a:p>
          <a:endParaRPr lang="id-ID"/>
        </a:p>
      </dgm:t>
    </dgm:pt>
    <dgm:pt modelId="{CDD212C4-861B-47B0-8593-AEB5C68EEB6B}">
      <dgm:prSet phldrT="[Text]" custT="1"/>
      <dgm:spPr>
        <a:solidFill>
          <a:srgbClr val="FF0000"/>
        </a:solidFill>
      </dgm:spPr>
      <dgm:t>
        <a:bodyPr/>
        <a:lstStyle/>
        <a:p>
          <a:r>
            <a:rPr lang="id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Gratifikasi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 12 b</a:t>
          </a:r>
          <a:endParaRPr lang="id-ID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167C95-E3E7-46BC-9ED6-694A838A7996}" type="parTrans" cxnId="{0EE70104-02E2-4546-8D8E-6574A976FC40}">
      <dgm:prSet/>
      <dgm:spPr/>
      <dgm:t>
        <a:bodyPr/>
        <a:lstStyle/>
        <a:p>
          <a:endParaRPr lang="id-ID"/>
        </a:p>
      </dgm:t>
    </dgm:pt>
    <dgm:pt modelId="{281B08D6-2E9B-48AE-A2E7-FD63DDD62D8E}" type="sibTrans" cxnId="{0EE70104-02E2-4546-8D8E-6574A976FC40}">
      <dgm:prSet/>
      <dgm:spPr/>
      <dgm:t>
        <a:bodyPr/>
        <a:lstStyle/>
        <a:p>
          <a:endParaRPr lang="id-ID"/>
        </a:p>
      </dgm:t>
    </dgm:pt>
    <dgm:pt modelId="{AF6A00C6-B602-49F4-8A9C-7DD6227087E4}" type="pres">
      <dgm:prSet presAssocID="{C5D660B2-DBAC-49B3-AA69-28901FC6C9DC}" presName="cycle" presStyleCnt="0">
        <dgm:presLayoutVars>
          <dgm:dir/>
          <dgm:resizeHandles val="exact"/>
        </dgm:presLayoutVars>
      </dgm:prSet>
      <dgm:spPr/>
    </dgm:pt>
    <dgm:pt modelId="{CBEE9166-3C36-424B-95DE-5306866EB1CF}" type="pres">
      <dgm:prSet presAssocID="{475BE4BB-4FD2-4BC9-929D-93F99B56E468}" presName="node" presStyleLbl="node1" presStyleIdx="0" presStyleCnt="7">
        <dgm:presLayoutVars>
          <dgm:bulletEnabled val="1"/>
        </dgm:presLayoutVars>
      </dgm:prSet>
      <dgm:spPr/>
    </dgm:pt>
    <dgm:pt modelId="{07CC0CC3-36B2-4E5D-887E-FD8C6E7AACA9}" type="pres">
      <dgm:prSet presAssocID="{475BE4BB-4FD2-4BC9-929D-93F99B56E468}" presName="spNode" presStyleCnt="0"/>
      <dgm:spPr/>
    </dgm:pt>
    <dgm:pt modelId="{95543B34-39E9-4E26-9FF4-DF72453A02BA}" type="pres">
      <dgm:prSet presAssocID="{3B962104-041A-49A3-AA4B-A24042F8ECAC}" presName="sibTrans" presStyleLbl="sibTrans1D1" presStyleIdx="0" presStyleCnt="7"/>
      <dgm:spPr/>
    </dgm:pt>
    <dgm:pt modelId="{6E81FC29-1650-474C-BFB4-4ED1B1CCA441}" type="pres">
      <dgm:prSet presAssocID="{D9F1B944-8C44-43B2-A54A-5CDA36C61DCB}" presName="node" presStyleLbl="node1" presStyleIdx="1" presStyleCnt="7" custRadScaleRad="98938" custRadScaleInc="4981">
        <dgm:presLayoutVars>
          <dgm:bulletEnabled val="1"/>
        </dgm:presLayoutVars>
      </dgm:prSet>
      <dgm:spPr/>
    </dgm:pt>
    <dgm:pt modelId="{CF0F765E-D2DB-4573-8EE6-FE2BD45504E1}" type="pres">
      <dgm:prSet presAssocID="{D9F1B944-8C44-43B2-A54A-5CDA36C61DCB}" presName="spNode" presStyleCnt="0"/>
      <dgm:spPr/>
    </dgm:pt>
    <dgm:pt modelId="{DF3E915B-838B-44C9-8A25-42195253D1F3}" type="pres">
      <dgm:prSet presAssocID="{CCCC5C11-3E5B-48C6-82A3-B1D3DCDB06C3}" presName="sibTrans" presStyleLbl="sibTrans1D1" presStyleIdx="1" presStyleCnt="7"/>
      <dgm:spPr/>
    </dgm:pt>
    <dgm:pt modelId="{F670E4E3-DE9E-41B2-B8C8-4D5C10BF95F2}" type="pres">
      <dgm:prSet presAssocID="{E38CFDC9-B930-402D-BBB4-81E395BD2028}" presName="node" presStyleLbl="node1" presStyleIdx="2" presStyleCnt="7" custScaleX="131092">
        <dgm:presLayoutVars>
          <dgm:bulletEnabled val="1"/>
        </dgm:presLayoutVars>
      </dgm:prSet>
      <dgm:spPr/>
    </dgm:pt>
    <dgm:pt modelId="{6CC4447C-AA8E-4469-A071-CECFC5770265}" type="pres">
      <dgm:prSet presAssocID="{E38CFDC9-B930-402D-BBB4-81E395BD2028}" presName="spNode" presStyleCnt="0"/>
      <dgm:spPr/>
    </dgm:pt>
    <dgm:pt modelId="{5EF42ACC-65F9-47CB-8705-3AD90DCCE5D5}" type="pres">
      <dgm:prSet presAssocID="{B33341F3-426C-4CD0-AD4A-272A97643B5B}" presName="sibTrans" presStyleLbl="sibTrans1D1" presStyleIdx="2" presStyleCnt="7"/>
      <dgm:spPr/>
    </dgm:pt>
    <dgm:pt modelId="{30B38A4F-012B-49BB-86C7-7A5BAD83251E}" type="pres">
      <dgm:prSet presAssocID="{3F66E185-611B-478D-9175-D0DF5F96DC70}" presName="node" presStyleLbl="node1" presStyleIdx="3" presStyleCnt="7" custScaleX="127888" custRadScaleRad="102431" custRadScaleInc="-27239">
        <dgm:presLayoutVars>
          <dgm:bulletEnabled val="1"/>
        </dgm:presLayoutVars>
      </dgm:prSet>
      <dgm:spPr/>
    </dgm:pt>
    <dgm:pt modelId="{5CA31AB3-B27D-444F-8191-D3ECF46BFD06}" type="pres">
      <dgm:prSet presAssocID="{3F66E185-611B-478D-9175-D0DF5F96DC70}" presName="spNode" presStyleCnt="0"/>
      <dgm:spPr/>
    </dgm:pt>
    <dgm:pt modelId="{93B8FCDB-6CBC-4240-BBEF-EE69F95839F4}" type="pres">
      <dgm:prSet presAssocID="{13423FD2-7BBF-4957-B3ED-5BDF03D4A199}" presName="sibTrans" presStyleLbl="sibTrans1D1" presStyleIdx="3" presStyleCnt="7"/>
      <dgm:spPr/>
    </dgm:pt>
    <dgm:pt modelId="{377B4093-455A-4EF3-9DC1-DDEC84AA6F35}" type="pres">
      <dgm:prSet presAssocID="{3296CEAA-84CA-46F0-82F4-2DCD0E4C77CF}" presName="node" presStyleLbl="node1" presStyleIdx="4" presStyleCnt="7" custScaleX="145776" custRadScaleRad="101184" custRadScaleInc="6502">
        <dgm:presLayoutVars>
          <dgm:bulletEnabled val="1"/>
        </dgm:presLayoutVars>
      </dgm:prSet>
      <dgm:spPr/>
    </dgm:pt>
    <dgm:pt modelId="{5BBE796D-BF2B-4C7F-98F5-29AED3416F79}" type="pres">
      <dgm:prSet presAssocID="{3296CEAA-84CA-46F0-82F4-2DCD0E4C77CF}" presName="spNode" presStyleCnt="0"/>
      <dgm:spPr/>
    </dgm:pt>
    <dgm:pt modelId="{7A6AB6CB-ED03-4182-AAB5-0974A63250D4}" type="pres">
      <dgm:prSet presAssocID="{78859125-C1E0-46B9-9086-8489A1532441}" presName="sibTrans" presStyleLbl="sibTrans1D1" presStyleIdx="4" presStyleCnt="7"/>
      <dgm:spPr/>
    </dgm:pt>
    <dgm:pt modelId="{D2D208F7-87A4-41AC-92FC-DAE7FF1F52EB}" type="pres">
      <dgm:prSet presAssocID="{E78B948E-D1AC-4369-A478-7067E4B94AAB}" presName="node" presStyleLbl="node1" presStyleIdx="5" presStyleCnt="7">
        <dgm:presLayoutVars>
          <dgm:bulletEnabled val="1"/>
        </dgm:presLayoutVars>
      </dgm:prSet>
      <dgm:spPr/>
    </dgm:pt>
    <dgm:pt modelId="{B5F8B771-4A9C-4B2F-989D-557748B1C167}" type="pres">
      <dgm:prSet presAssocID="{E78B948E-D1AC-4369-A478-7067E4B94AAB}" presName="spNode" presStyleCnt="0"/>
      <dgm:spPr/>
    </dgm:pt>
    <dgm:pt modelId="{DBF22BC9-5C4F-4A77-B141-BF1060A04F12}" type="pres">
      <dgm:prSet presAssocID="{47BDA47B-4FF3-46DA-A385-6D6175879575}" presName="sibTrans" presStyleLbl="sibTrans1D1" presStyleIdx="5" presStyleCnt="7"/>
      <dgm:spPr/>
    </dgm:pt>
    <dgm:pt modelId="{A883006B-812F-4B40-BD1E-AD73B2E341B7}" type="pres">
      <dgm:prSet presAssocID="{CDD212C4-861B-47B0-8593-AEB5C68EEB6B}" presName="node" presStyleLbl="node1" presStyleIdx="6" presStyleCnt="7" custScaleX="128923" custRadScaleRad="100331" custRadScaleInc="-10839">
        <dgm:presLayoutVars>
          <dgm:bulletEnabled val="1"/>
        </dgm:presLayoutVars>
      </dgm:prSet>
      <dgm:spPr/>
    </dgm:pt>
    <dgm:pt modelId="{0B0AB251-329D-4701-9607-C6A56EAEBBDE}" type="pres">
      <dgm:prSet presAssocID="{CDD212C4-861B-47B0-8593-AEB5C68EEB6B}" presName="spNode" presStyleCnt="0"/>
      <dgm:spPr/>
    </dgm:pt>
    <dgm:pt modelId="{6DFA9B95-8003-495B-AD15-BDB5B21DC45B}" type="pres">
      <dgm:prSet presAssocID="{281B08D6-2E9B-48AE-A2E7-FD63DDD62D8E}" presName="sibTrans" presStyleLbl="sibTrans1D1" presStyleIdx="6" presStyleCnt="7"/>
      <dgm:spPr/>
    </dgm:pt>
  </dgm:ptLst>
  <dgm:cxnLst>
    <dgm:cxn modelId="{0EE70104-02E2-4546-8D8E-6574A976FC40}" srcId="{C5D660B2-DBAC-49B3-AA69-28901FC6C9DC}" destId="{CDD212C4-861B-47B0-8593-AEB5C68EEB6B}" srcOrd="6" destOrd="0" parTransId="{81167C95-E3E7-46BC-9ED6-694A838A7996}" sibTransId="{281B08D6-2E9B-48AE-A2E7-FD63DDD62D8E}"/>
    <dgm:cxn modelId="{D3D2B704-39A2-4125-B081-3FB4EEA89860}" type="presOf" srcId="{C5D660B2-DBAC-49B3-AA69-28901FC6C9DC}" destId="{AF6A00C6-B602-49F4-8A9C-7DD6227087E4}" srcOrd="0" destOrd="0" presId="urn:microsoft.com/office/officeart/2005/8/layout/cycle6"/>
    <dgm:cxn modelId="{BC11DB14-5EDC-406C-B0DF-959BE619C177}" type="presOf" srcId="{D9F1B944-8C44-43B2-A54A-5CDA36C61DCB}" destId="{6E81FC29-1650-474C-BFB4-4ED1B1CCA441}" srcOrd="0" destOrd="0" presId="urn:microsoft.com/office/officeart/2005/8/layout/cycle6"/>
    <dgm:cxn modelId="{CF782D1A-92C1-4569-A661-5ABC2E0E1DAB}" type="presOf" srcId="{281B08D6-2E9B-48AE-A2E7-FD63DDD62D8E}" destId="{6DFA9B95-8003-495B-AD15-BDB5B21DC45B}" srcOrd="0" destOrd="0" presId="urn:microsoft.com/office/officeart/2005/8/layout/cycle6"/>
    <dgm:cxn modelId="{3B728320-AFCD-4790-95EA-639EE9D7798A}" type="presOf" srcId="{3B962104-041A-49A3-AA4B-A24042F8ECAC}" destId="{95543B34-39E9-4E26-9FF4-DF72453A02BA}" srcOrd="0" destOrd="0" presId="urn:microsoft.com/office/officeart/2005/8/layout/cycle6"/>
    <dgm:cxn modelId="{C94B0E62-3E46-4AF6-A97F-B329F4707CB5}" type="presOf" srcId="{3F66E185-611B-478D-9175-D0DF5F96DC70}" destId="{30B38A4F-012B-49BB-86C7-7A5BAD83251E}" srcOrd="0" destOrd="0" presId="urn:microsoft.com/office/officeart/2005/8/layout/cycle6"/>
    <dgm:cxn modelId="{92134746-21CF-479D-801F-38D7E47C4C7D}" srcId="{C5D660B2-DBAC-49B3-AA69-28901FC6C9DC}" destId="{E78B948E-D1AC-4369-A478-7067E4B94AAB}" srcOrd="5" destOrd="0" parTransId="{4870AA42-9299-413E-8D64-32A903A287C8}" sibTransId="{47BDA47B-4FF3-46DA-A385-6D6175879575}"/>
    <dgm:cxn modelId="{FE884147-02BE-4B49-9933-9176E4703990}" type="presOf" srcId="{B33341F3-426C-4CD0-AD4A-272A97643B5B}" destId="{5EF42ACC-65F9-47CB-8705-3AD90DCCE5D5}" srcOrd="0" destOrd="0" presId="urn:microsoft.com/office/officeart/2005/8/layout/cycle6"/>
    <dgm:cxn modelId="{B1551668-C2DB-4C1F-B605-98D1222F57BA}" type="presOf" srcId="{13423FD2-7BBF-4957-B3ED-5BDF03D4A199}" destId="{93B8FCDB-6CBC-4240-BBEF-EE69F95839F4}" srcOrd="0" destOrd="0" presId="urn:microsoft.com/office/officeart/2005/8/layout/cycle6"/>
    <dgm:cxn modelId="{4AA7194B-775F-41D5-A7B5-1AD34304E96A}" srcId="{C5D660B2-DBAC-49B3-AA69-28901FC6C9DC}" destId="{475BE4BB-4FD2-4BC9-929D-93F99B56E468}" srcOrd="0" destOrd="0" parTransId="{90579501-D916-4371-9B9F-9F38A7049499}" sibTransId="{3B962104-041A-49A3-AA4B-A24042F8ECAC}"/>
    <dgm:cxn modelId="{16D6A44F-2792-483C-9AD2-7C6297330608}" srcId="{C5D660B2-DBAC-49B3-AA69-28901FC6C9DC}" destId="{D9F1B944-8C44-43B2-A54A-5CDA36C61DCB}" srcOrd="1" destOrd="0" parTransId="{8110EC49-55F6-425A-A327-E332EBFBC560}" sibTransId="{CCCC5C11-3E5B-48C6-82A3-B1D3DCDB06C3}"/>
    <dgm:cxn modelId="{B982F14F-999E-4D3E-85FF-64744C430080}" type="presOf" srcId="{47BDA47B-4FF3-46DA-A385-6D6175879575}" destId="{DBF22BC9-5C4F-4A77-B141-BF1060A04F12}" srcOrd="0" destOrd="0" presId="urn:microsoft.com/office/officeart/2005/8/layout/cycle6"/>
    <dgm:cxn modelId="{5E00FB80-39A1-45AE-81BC-B804B02B0DC7}" type="presOf" srcId="{CDD212C4-861B-47B0-8593-AEB5C68EEB6B}" destId="{A883006B-812F-4B40-BD1E-AD73B2E341B7}" srcOrd="0" destOrd="0" presId="urn:microsoft.com/office/officeart/2005/8/layout/cycle6"/>
    <dgm:cxn modelId="{7C3FFE8E-22AF-4EEB-9A56-E1ABFFBDD154}" srcId="{C5D660B2-DBAC-49B3-AA69-28901FC6C9DC}" destId="{3F66E185-611B-478D-9175-D0DF5F96DC70}" srcOrd="3" destOrd="0" parTransId="{E3AB4962-D6DA-4D51-85FA-D26063F302C2}" sibTransId="{13423FD2-7BBF-4957-B3ED-5BDF03D4A199}"/>
    <dgm:cxn modelId="{BCFD5A9C-AE23-4BAD-9513-856777BE4EBF}" type="presOf" srcId="{78859125-C1E0-46B9-9086-8489A1532441}" destId="{7A6AB6CB-ED03-4182-AAB5-0974A63250D4}" srcOrd="0" destOrd="0" presId="urn:microsoft.com/office/officeart/2005/8/layout/cycle6"/>
    <dgm:cxn modelId="{B8611A9D-5F9A-463D-A4AF-240EAB97D974}" type="presOf" srcId="{E78B948E-D1AC-4369-A478-7067E4B94AAB}" destId="{D2D208F7-87A4-41AC-92FC-DAE7FF1F52EB}" srcOrd="0" destOrd="0" presId="urn:microsoft.com/office/officeart/2005/8/layout/cycle6"/>
    <dgm:cxn modelId="{F987A7AD-FC42-42D4-B888-0C994B73B3A3}" srcId="{C5D660B2-DBAC-49B3-AA69-28901FC6C9DC}" destId="{3296CEAA-84CA-46F0-82F4-2DCD0E4C77CF}" srcOrd="4" destOrd="0" parTransId="{A8CEC276-8602-47BB-989D-38DC09A8210B}" sibTransId="{78859125-C1E0-46B9-9086-8489A1532441}"/>
    <dgm:cxn modelId="{F95DCEBB-814E-48F7-8D15-9A825076E33A}" type="presOf" srcId="{CCCC5C11-3E5B-48C6-82A3-B1D3DCDB06C3}" destId="{DF3E915B-838B-44C9-8A25-42195253D1F3}" srcOrd="0" destOrd="0" presId="urn:microsoft.com/office/officeart/2005/8/layout/cycle6"/>
    <dgm:cxn modelId="{5DD180BD-698C-44BD-8BF5-107B14B5768E}" srcId="{C5D660B2-DBAC-49B3-AA69-28901FC6C9DC}" destId="{E38CFDC9-B930-402D-BBB4-81E395BD2028}" srcOrd="2" destOrd="0" parTransId="{43B24990-7A1B-4ED0-B564-7B4D5082A921}" sibTransId="{B33341F3-426C-4CD0-AD4A-272A97643B5B}"/>
    <dgm:cxn modelId="{5CD6B8F2-65CD-4882-8A2E-A935748CA75C}" type="presOf" srcId="{E38CFDC9-B930-402D-BBB4-81E395BD2028}" destId="{F670E4E3-DE9E-41B2-B8C8-4D5C10BF95F2}" srcOrd="0" destOrd="0" presId="urn:microsoft.com/office/officeart/2005/8/layout/cycle6"/>
    <dgm:cxn modelId="{AE5D57F6-B768-45A2-B02B-130E98ECD996}" type="presOf" srcId="{3296CEAA-84CA-46F0-82F4-2DCD0E4C77CF}" destId="{377B4093-455A-4EF3-9DC1-DDEC84AA6F35}" srcOrd="0" destOrd="0" presId="urn:microsoft.com/office/officeart/2005/8/layout/cycle6"/>
    <dgm:cxn modelId="{B95347FE-0FDD-4D60-8352-2D2ED834DE35}" type="presOf" srcId="{475BE4BB-4FD2-4BC9-929D-93F99B56E468}" destId="{CBEE9166-3C36-424B-95DE-5306866EB1CF}" srcOrd="0" destOrd="0" presId="urn:microsoft.com/office/officeart/2005/8/layout/cycle6"/>
    <dgm:cxn modelId="{0D27D57C-1584-431D-94D7-602B0C7B852E}" type="presParOf" srcId="{AF6A00C6-B602-49F4-8A9C-7DD6227087E4}" destId="{CBEE9166-3C36-424B-95DE-5306866EB1CF}" srcOrd="0" destOrd="0" presId="urn:microsoft.com/office/officeart/2005/8/layout/cycle6"/>
    <dgm:cxn modelId="{7BE929FA-5CCD-4682-A017-31BEDEA58BCA}" type="presParOf" srcId="{AF6A00C6-B602-49F4-8A9C-7DD6227087E4}" destId="{07CC0CC3-36B2-4E5D-887E-FD8C6E7AACA9}" srcOrd="1" destOrd="0" presId="urn:microsoft.com/office/officeart/2005/8/layout/cycle6"/>
    <dgm:cxn modelId="{A2B79D6A-BE08-4E06-AAA1-0118CA33E63D}" type="presParOf" srcId="{AF6A00C6-B602-49F4-8A9C-7DD6227087E4}" destId="{95543B34-39E9-4E26-9FF4-DF72453A02BA}" srcOrd="2" destOrd="0" presId="urn:microsoft.com/office/officeart/2005/8/layout/cycle6"/>
    <dgm:cxn modelId="{5DB7CC71-1C39-44B7-B3A0-DD84ABFF1995}" type="presParOf" srcId="{AF6A00C6-B602-49F4-8A9C-7DD6227087E4}" destId="{6E81FC29-1650-474C-BFB4-4ED1B1CCA441}" srcOrd="3" destOrd="0" presId="urn:microsoft.com/office/officeart/2005/8/layout/cycle6"/>
    <dgm:cxn modelId="{830BECD9-7F0B-478A-A679-B5138B3A0C9E}" type="presParOf" srcId="{AF6A00C6-B602-49F4-8A9C-7DD6227087E4}" destId="{CF0F765E-D2DB-4573-8EE6-FE2BD45504E1}" srcOrd="4" destOrd="0" presId="urn:microsoft.com/office/officeart/2005/8/layout/cycle6"/>
    <dgm:cxn modelId="{12F84EA5-D86C-420F-88B1-3A7F71EF6037}" type="presParOf" srcId="{AF6A00C6-B602-49F4-8A9C-7DD6227087E4}" destId="{DF3E915B-838B-44C9-8A25-42195253D1F3}" srcOrd="5" destOrd="0" presId="urn:microsoft.com/office/officeart/2005/8/layout/cycle6"/>
    <dgm:cxn modelId="{C5B705E3-9267-49B4-BB4A-977C95E5D7CF}" type="presParOf" srcId="{AF6A00C6-B602-49F4-8A9C-7DD6227087E4}" destId="{F670E4E3-DE9E-41B2-B8C8-4D5C10BF95F2}" srcOrd="6" destOrd="0" presId="urn:microsoft.com/office/officeart/2005/8/layout/cycle6"/>
    <dgm:cxn modelId="{4937DFEF-A78C-4F86-B033-9219A62D98A3}" type="presParOf" srcId="{AF6A00C6-B602-49F4-8A9C-7DD6227087E4}" destId="{6CC4447C-AA8E-4469-A071-CECFC5770265}" srcOrd="7" destOrd="0" presId="urn:microsoft.com/office/officeart/2005/8/layout/cycle6"/>
    <dgm:cxn modelId="{5844B821-6287-4212-A13C-3147F0D8A3BB}" type="presParOf" srcId="{AF6A00C6-B602-49F4-8A9C-7DD6227087E4}" destId="{5EF42ACC-65F9-47CB-8705-3AD90DCCE5D5}" srcOrd="8" destOrd="0" presId="urn:microsoft.com/office/officeart/2005/8/layout/cycle6"/>
    <dgm:cxn modelId="{5CE69864-387F-4EA0-8EEE-1191CCBD72A1}" type="presParOf" srcId="{AF6A00C6-B602-49F4-8A9C-7DD6227087E4}" destId="{30B38A4F-012B-49BB-86C7-7A5BAD83251E}" srcOrd="9" destOrd="0" presId="urn:microsoft.com/office/officeart/2005/8/layout/cycle6"/>
    <dgm:cxn modelId="{CC4FDE56-E431-46EC-BEBA-A87B005B7DAF}" type="presParOf" srcId="{AF6A00C6-B602-49F4-8A9C-7DD6227087E4}" destId="{5CA31AB3-B27D-444F-8191-D3ECF46BFD06}" srcOrd="10" destOrd="0" presId="urn:microsoft.com/office/officeart/2005/8/layout/cycle6"/>
    <dgm:cxn modelId="{4B9C44EB-D1EC-4EEC-9D52-75F276F28720}" type="presParOf" srcId="{AF6A00C6-B602-49F4-8A9C-7DD6227087E4}" destId="{93B8FCDB-6CBC-4240-BBEF-EE69F95839F4}" srcOrd="11" destOrd="0" presId="urn:microsoft.com/office/officeart/2005/8/layout/cycle6"/>
    <dgm:cxn modelId="{83BA99B1-FE6D-412A-AC9D-40339271B1F4}" type="presParOf" srcId="{AF6A00C6-B602-49F4-8A9C-7DD6227087E4}" destId="{377B4093-455A-4EF3-9DC1-DDEC84AA6F35}" srcOrd="12" destOrd="0" presId="urn:microsoft.com/office/officeart/2005/8/layout/cycle6"/>
    <dgm:cxn modelId="{B75860C7-7AC4-4577-917F-6258A0598A16}" type="presParOf" srcId="{AF6A00C6-B602-49F4-8A9C-7DD6227087E4}" destId="{5BBE796D-BF2B-4C7F-98F5-29AED3416F79}" srcOrd="13" destOrd="0" presId="urn:microsoft.com/office/officeart/2005/8/layout/cycle6"/>
    <dgm:cxn modelId="{D286A35C-EB4E-4786-9AD5-5933FA168EE3}" type="presParOf" srcId="{AF6A00C6-B602-49F4-8A9C-7DD6227087E4}" destId="{7A6AB6CB-ED03-4182-AAB5-0974A63250D4}" srcOrd="14" destOrd="0" presId="urn:microsoft.com/office/officeart/2005/8/layout/cycle6"/>
    <dgm:cxn modelId="{38E917CC-F685-4AE0-ADC2-F8F40926BC7B}" type="presParOf" srcId="{AF6A00C6-B602-49F4-8A9C-7DD6227087E4}" destId="{D2D208F7-87A4-41AC-92FC-DAE7FF1F52EB}" srcOrd="15" destOrd="0" presId="urn:microsoft.com/office/officeart/2005/8/layout/cycle6"/>
    <dgm:cxn modelId="{2C651336-307F-4210-B30B-22DFB44A20FF}" type="presParOf" srcId="{AF6A00C6-B602-49F4-8A9C-7DD6227087E4}" destId="{B5F8B771-4A9C-4B2F-989D-557748B1C167}" srcOrd="16" destOrd="0" presId="urn:microsoft.com/office/officeart/2005/8/layout/cycle6"/>
    <dgm:cxn modelId="{265904FE-9AD6-46FD-AB41-81D320B4EBCA}" type="presParOf" srcId="{AF6A00C6-B602-49F4-8A9C-7DD6227087E4}" destId="{DBF22BC9-5C4F-4A77-B141-BF1060A04F12}" srcOrd="17" destOrd="0" presId="urn:microsoft.com/office/officeart/2005/8/layout/cycle6"/>
    <dgm:cxn modelId="{20DF63DF-B5D3-4252-A054-30B7CA9D8A9D}" type="presParOf" srcId="{AF6A00C6-B602-49F4-8A9C-7DD6227087E4}" destId="{A883006B-812F-4B40-BD1E-AD73B2E341B7}" srcOrd="18" destOrd="0" presId="urn:microsoft.com/office/officeart/2005/8/layout/cycle6"/>
    <dgm:cxn modelId="{1428A31D-DD09-4A1A-88EE-4706AE493F86}" type="presParOf" srcId="{AF6A00C6-B602-49F4-8A9C-7DD6227087E4}" destId="{0B0AB251-329D-4701-9607-C6A56EAEBBDE}" srcOrd="19" destOrd="0" presId="urn:microsoft.com/office/officeart/2005/8/layout/cycle6"/>
    <dgm:cxn modelId="{456C2453-350A-4951-AF6F-77F5E43AFA25}" type="presParOf" srcId="{AF6A00C6-B602-49F4-8A9C-7DD6227087E4}" destId="{6DFA9B95-8003-495B-AD15-BDB5B21DC45B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E9166-3C36-424B-95DE-5306866EB1CF}">
      <dsp:nvSpPr>
        <dsp:cNvPr id="0" name=""/>
        <dsp:cNvSpPr/>
      </dsp:nvSpPr>
      <dsp:spPr>
        <a:xfrm>
          <a:off x="3388162" y="2686"/>
          <a:ext cx="1257746" cy="817535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0" kern="1200" dirty="0"/>
            <a:t>Kerugian</a:t>
          </a:r>
        </a:p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0" kern="1200" dirty="0"/>
            <a:t>KN</a:t>
          </a:r>
          <a:endParaRPr lang="en-US" sz="1800" b="0" kern="1200" dirty="0"/>
        </a:p>
      </dsp:txBody>
      <dsp:txXfrm>
        <a:off x="3428071" y="42595"/>
        <a:ext cx="1177928" cy="737717"/>
      </dsp:txXfrm>
    </dsp:sp>
    <dsp:sp modelId="{95543B34-39E9-4E26-9FF4-DF72453A02BA}">
      <dsp:nvSpPr>
        <dsp:cNvPr id="0" name=""/>
        <dsp:cNvSpPr/>
      </dsp:nvSpPr>
      <dsp:spPr>
        <a:xfrm>
          <a:off x="1621891" y="392909"/>
          <a:ext cx="4664649" cy="4664649"/>
        </a:xfrm>
        <a:custGeom>
          <a:avLst/>
          <a:gdLst/>
          <a:ahLst/>
          <a:cxnLst/>
          <a:rect l="0" t="0" r="0" b="0"/>
          <a:pathLst>
            <a:path>
              <a:moveTo>
                <a:pt x="3032573" y="107602"/>
              </a:moveTo>
              <a:arcTo wR="2332324" hR="2332324" stAng="17248309" swAng="130329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81FC29-1650-474C-BFB4-4ED1B1CCA441}">
      <dsp:nvSpPr>
        <dsp:cNvPr id="0" name=""/>
        <dsp:cNvSpPr/>
      </dsp:nvSpPr>
      <dsp:spPr>
        <a:xfrm>
          <a:off x="5213522" y="923319"/>
          <a:ext cx="1257746" cy="817535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0" kern="1200" dirty="0"/>
            <a:t>Janji/</a:t>
          </a:r>
        </a:p>
        <a:p>
          <a:pPr marL="0" lvl="0" indent="0" algn="ctr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0" kern="1200" dirty="0"/>
            <a:t>suap</a:t>
          </a:r>
        </a:p>
      </dsp:txBody>
      <dsp:txXfrm>
        <a:off x="5253431" y="963228"/>
        <a:ext cx="1177928" cy="737717"/>
      </dsp:txXfrm>
    </dsp:sp>
    <dsp:sp modelId="{DF3E915B-838B-44C9-8A25-42195253D1F3}">
      <dsp:nvSpPr>
        <dsp:cNvPr id="0" name=""/>
        <dsp:cNvSpPr/>
      </dsp:nvSpPr>
      <dsp:spPr>
        <a:xfrm>
          <a:off x="1682830" y="463500"/>
          <a:ext cx="4664649" cy="4664649"/>
        </a:xfrm>
        <a:custGeom>
          <a:avLst/>
          <a:gdLst/>
          <a:ahLst/>
          <a:cxnLst/>
          <a:rect l="0" t="0" r="0" b="0"/>
          <a:pathLst>
            <a:path>
              <a:moveTo>
                <a:pt x="4417551" y="1287544"/>
              </a:moveTo>
              <a:arcTo wR="2332324" hR="2332324" stAng="20003240" swAng="166569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70E4E3-DE9E-41B2-B8C8-4D5C10BF95F2}">
      <dsp:nvSpPr>
        <dsp:cNvPr id="0" name=""/>
        <dsp:cNvSpPr/>
      </dsp:nvSpPr>
      <dsp:spPr>
        <a:xfrm>
          <a:off x="5466481" y="2854001"/>
          <a:ext cx="1648805" cy="817535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0" kern="1200" dirty="0"/>
            <a:t>Penggelapan</a:t>
          </a:r>
        </a:p>
        <a:p>
          <a:pPr marL="0" lvl="0" indent="0" algn="ctr" defTabSz="7112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0" kern="1200" dirty="0"/>
            <a:t>Dalam</a:t>
          </a:r>
        </a:p>
        <a:p>
          <a:pPr marL="0" lvl="0" indent="0" algn="ctr" defTabSz="7112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0" kern="1200" dirty="0"/>
            <a:t>jabatan</a:t>
          </a:r>
        </a:p>
      </dsp:txBody>
      <dsp:txXfrm>
        <a:off x="5506390" y="2893910"/>
        <a:ext cx="1568987" cy="737717"/>
      </dsp:txXfrm>
    </dsp:sp>
    <dsp:sp modelId="{5EF42ACC-65F9-47CB-8705-3AD90DCCE5D5}">
      <dsp:nvSpPr>
        <dsp:cNvPr id="0" name=""/>
        <dsp:cNvSpPr/>
      </dsp:nvSpPr>
      <dsp:spPr>
        <a:xfrm>
          <a:off x="1625435" y="562334"/>
          <a:ext cx="4664649" cy="4664649"/>
        </a:xfrm>
        <a:custGeom>
          <a:avLst/>
          <a:gdLst/>
          <a:ahLst/>
          <a:cxnLst/>
          <a:rect l="0" t="0" r="0" b="0"/>
          <a:pathLst>
            <a:path>
              <a:moveTo>
                <a:pt x="4528666" y="3117065"/>
              </a:moveTo>
              <a:arcTo wR="2332324" hR="2332324" stAng="1179692" swAng="121199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38A4F-012B-49BB-86C7-7A5BAD83251E}">
      <dsp:nvSpPr>
        <dsp:cNvPr id="0" name=""/>
        <dsp:cNvSpPr/>
      </dsp:nvSpPr>
      <dsp:spPr>
        <a:xfrm>
          <a:off x="4421126" y="4395917"/>
          <a:ext cx="1608506" cy="817535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0" kern="1200" dirty="0"/>
            <a:t>Pemerasan/</a:t>
          </a:r>
        </a:p>
        <a:p>
          <a:pPr marL="0" lvl="0" indent="0" algn="ctr" defTabSz="7112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0" kern="1200" dirty="0"/>
            <a:t>pungli</a:t>
          </a:r>
        </a:p>
      </dsp:txBody>
      <dsp:txXfrm>
        <a:off x="4461035" y="4435826"/>
        <a:ext cx="1528688" cy="737717"/>
      </dsp:txXfrm>
    </dsp:sp>
    <dsp:sp modelId="{93B8FCDB-6CBC-4240-BBEF-EE69F95839F4}">
      <dsp:nvSpPr>
        <dsp:cNvPr id="0" name=""/>
        <dsp:cNvSpPr/>
      </dsp:nvSpPr>
      <dsp:spPr>
        <a:xfrm>
          <a:off x="1816784" y="449646"/>
          <a:ext cx="4664649" cy="4664649"/>
        </a:xfrm>
        <a:custGeom>
          <a:avLst/>
          <a:gdLst/>
          <a:ahLst/>
          <a:cxnLst/>
          <a:rect l="0" t="0" r="0" b="0"/>
          <a:pathLst>
            <a:path>
              <a:moveTo>
                <a:pt x="2598855" y="4649370"/>
              </a:moveTo>
              <a:arcTo wR="2332324" hR="2332324" stAng="5006285" swAng="79992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B4093-455A-4EF3-9DC1-DDEC84AA6F35}">
      <dsp:nvSpPr>
        <dsp:cNvPr id="0" name=""/>
        <dsp:cNvSpPr/>
      </dsp:nvSpPr>
      <dsp:spPr>
        <a:xfrm>
          <a:off x="2035182" y="4439048"/>
          <a:ext cx="1833492" cy="817535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0" kern="1200" dirty="0"/>
            <a:t>Perbuatan</a:t>
          </a:r>
        </a:p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0" kern="1200" dirty="0"/>
            <a:t>curang</a:t>
          </a:r>
        </a:p>
      </dsp:txBody>
      <dsp:txXfrm>
        <a:off x="2075091" y="4478957"/>
        <a:ext cx="1753674" cy="737717"/>
      </dsp:txXfrm>
    </dsp:sp>
    <dsp:sp modelId="{7A6AB6CB-ED03-4182-AAB5-0974A63250D4}">
      <dsp:nvSpPr>
        <dsp:cNvPr id="0" name=""/>
        <dsp:cNvSpPr/>
      </dsp:nvSpPr>
      <dsp:spPr>
        <a:xfrm>
          <a:off x="1710674" y="473797"/>
          <a:ext cx="4664649" cy="4664649"/>
        </a:xfrm>
        <a:custGeom>
          <a:avLst/>
          <a:gdLst/>
          <a:ahLst/>
          <a:cxnLst/>
          <a:rect l="0" t="0" r="0" b="0"/>
          <a:pathLst>
            <a:path>
              <a:moveTo>
                <a:pt x="660602" y="3958695"/>
              </a:moveTo>
              <a:arcTo wR="2332324" hR="2332324" stAng="8147268" swAng="133239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208F7-87A4-41AC-92FC-DAE7FF1F52EB}">
      <dsp:nvSpPr>
        <dsp:cNvPr id="0" name=""/>
        <dsp:cNvSpPr/>
      </dsp:nvSpPr>
      <dsp:spPr>
        <a:xfrm>
          <a:off x="1114313" y="2854001"/>
          <a:ext cx="1257746" cy="817535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b="0" kern="1200" dirty="0"/>
            <a:t>Benturan kepentingan</a:t>
          </a:r>
        </a:p>
        <a:p>
          <a:pPr marL="0" lvl="0" indent="0" algn="ctr" defTabSz="6223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b="0" kern="1200" dirty="0"/>
            <a:t>PBJ</a:t>
          </a:r>
        </a:p>
      </dsp:txBody>
      <dsp:txXfrm>
        <a:off x="1154222" y="2893910"/>
        <a:ext cx="1177928" cy="737717"/>
      </dsp:txXfrm>
    </dsp:sp>
    <dsp:sp modelId="{DBF22BC9-5C4F-4A77-B141-BF1060A04F12}">
      <dsp:nvSpPr>
        <dsp:cNvPr id="0" name=""/>
        <dsp:cNvSpPr/>
      </dsp:nvSpPr>
      <dsp:spPr>
        <a:xfrm>
          <a:off x="1683868" y="394903"/>
          <a:ext cx="4664649" cy="4664649"/>
        </a:xfrm>
        <a:custGeom>
          <a:avLst/>
          <a:gdLst/>
          <a:ahLst/>
          <a:cxnLst/>
          <a:rect l="0" t="0" r="0" b="0"/>
          <a:pathLst>
            <a:path>
              <a:moveTo>
                <a:pt x="2865" y="2447912"/>
              </a:moveTo>
              <a:arcTo wR="2332324" hR="2332324" stAng="10629558" swAng="163428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83006B-812F-4B40-BD1E-AD73B2E341B7}">
      <dsp:nvSpPr>
        <dsp:cNvPr id="0" name=""/>
        <dsp:cNvSpPr/>
      </dsp:nvSpPr>
      <dsp:spPr>
        <a:xfrm>
          <a:off x="1330407" y="936105"/>
          <a:ext cx="1621524" cy="817535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Gratifikasi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 12 b</a:t>
          </a:r>
          <a:endParaRPr lang="id-ID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70316" y="976014"/>
        <a:ext cx="1541706" cy="737717"/>
      </dsp:txXfrm>
    </dsp:sp>
    <dsp:sp modelId="{6DFA9B95-8003-495B-AD15-BDB5B21DC45B}">
      <dsp:nvSpPr>
        <dsp:cNvPr id="0" name=""/>
        <dsp:cNvSpPr/>
      </dsp:nvSpPr>
      <dsp:spPr>
        <a:xfrm>
          <a:off x="1666267" y="416536"/>
          <a:ext cx="4664649" cy="4664649"/>
        </a:xfrm>
        <a:custGeom>
          <a:avLst/>
          <a:gdLst/>
          <a:ahLst/>
          <a:cxnLst/>
          <a:rect l="0" t="0" r="0" b="0"/>
          <a:pathLst>
            <a:path>
              <a:moveTo>
                <a:pt x="872285" y="513527"/>
              </a:moveTo>
              <a:arcTo wR="2332324" hR="2332324" stAng="13874656" swAng="140080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F685E-28CF-41AE-8697-4B2963D0BF24}" type="datetimeFigureOut">
              <a:rPr lang="en-SG" smtClean="0"/>
              <a:pPr/>
              <a:t>27/5/2024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D3C43-3088-4B2D-9C14-D58A7F3015E7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331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106;g35f391192_04:notes">
            <a:extLst>
              <a:ext uri="{FF2B5EF4-FFF2-40B4-BE49-F238E27FC236}">
                <a16:creationId xmlns:a16="http://schemas.microsoft.com/office/drawing/2014/main" id="{E6227D85-210C-2F27-B5ED-BCA632CF433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04435075 w 120000"/>
              <a:gd name="T3" fmla="*/ 0 h 120000"/>
              <a:gd name="T4" fmla="*/ 204435075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22531" name="Google Shape;107;g35f391192_04:notes">
            <a:extLst>
              <a:ext uri="{FF2B5EF4-FFF2-40B4-BE49-F238E27FC236}">
                <a16:creationId xmlns:a16="http://schemas.microsoft.com/office/drawing/2014/main" id="{08B572C8-12E0-0F79-A681-9D937E5F02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106;g35f391192_04:notes">
            <a:extLst>
              <a:ext uri="{FF2B5EF4-FFF2-40B4-BE49-F238E27FC236}">
                <a16:creationId xmlns:a16="http://schemas.microsoft.com/office/drawing/2014/main" id="{E6227D85-210C-2F27-B5ED-BCA632CF433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04435075 w 120000"/>
              <a:gd name="T3" fmla="*/ 0 h 120000"/>
              <a:gd name="T4" fmla="*/ 204435075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22531" name="Google Shape;107;g35f391192_04:notes">
            <a:extLst>
              <a:ext uri="{FF2B5EF4-FFF2-40B4-BE49-F238E27FC236}">
                <a16:creationId xmlns:a16="http://schemas.microsoft.com/office/drawing/2014/main" id="{08B572C8-12E0-0F79-A681-9D937E5F02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502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9" name="Google Shape;3449;g8047e198bf_0_3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0" name="Google Shape;3450;g8047e198bf_0_3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5787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3912"/>
            <a:ext cx="5455009" cy="4082195"/>
          </a:xfrm>
          <a:noFill/>
        </p:spPr>
        <p:txBody>
          <a:bodyPr wrap="none" anchor="ctr"/>
          <a:lstStyle/>
          <a:p>
            <a:endParaRPr lang="id-ID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763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A11F700-32AD-4168-A88B-18CB8306EBA4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13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3912"/>
            <a:ext cx="5455009" cy="4082195"/>
          </a:xfrm>
          <a:noFill/>
        </p:spPr>
        <p:txBody>
          <a:bodyPr wrap="none" anchor="ctr"/>
          <a:lstStyle/>
          <a:p>
            <a:endParaRPr lang="id-ID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99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3912"/>
            <a:ext cx="5455009" cy="4082195"/>
          </a:xfrm>
          <a:noFill/>
        </p:spPr>
        <p:txBody>
          <a:bodyPr wrap="none" anchor="ctr"/>
          <a:lstStyle/>
          <a:p>
            <a:endParaRPr lang="id-ID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389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F857-6CE1-4A5B-B777-DB6089CFDBD4}" type="datetimeFigureOut">
              <a:rPr lang="en-SG" smtClean="0"/>
              <a:pPr/>
              <a:t>27/5/2024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26E40F1C-C28D-44A0-8A0B-A6C307D3E765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95020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F857-6CE1-4A5B-B777-DB6089CFDBD4}" type="datetimeFigureOut">
              <a:rPr lang="en-SG" smtClean="0"/>
              <a:pPr/>
              <a:t>27/5/2024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0F1C-C28D-44A0-8A0B-A6C307D3E765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8942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F857-6CE1-4A5B-B777-DB6089CFDBD4}" type="datetimeFigureOut">
              <a:rPr lang="en-SG" smtClean="0"/>
              <a:pPr/>
              <a:t>27/5/2024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0F1C-C28D-44A0-8A0B-A6C307D3E765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36833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F857-6CE1-4A5B-B777-DB6089CFDBD4}" type="datetimeFigureOut">
              <a:rPr lang="en-SG" smtClean="0"/>
              <a:pPr/>
              <a:t>27/5/2024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0F1C-C28D-44A0-8A0B-A6C307D3E765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7588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DECF857-6CE1-4A5B-B777-DB6089CFDBD4}" type="datetimeFigureOut">
              <a:rPr lang="en-SG" smtClean="0"/>
              <a:pPr/>
              <a:t>27/5/2024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SG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26E40F1C-C28D-44A0-8A0B-A6C307D3E765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105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F857-6CE1-4A5B-B777-DB6089CFDBD4}" type="datetimeFigureOut">
              <a:rPr lang="en-SG" smtClean="0"/>
              <a:pPr/>
              <a:t>27/5/2024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0F1C-C28D-44A0-8A0B-A6C307D3E765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4277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F857-6CE1-4A5B-B777-DB6089CFDBD4}" type="datetimeFigureOut">
              <a:rPr lang="en-SG" smtClean="0"/>
              <a:pPr/>
              <a:t>27/5/2024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0F1C-C28D-44A0-8A0B-A6C307D3E765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75791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DECF857-6CE1-4A5B-B777-DB6089CFDBD4}" type="datetimeFigureOut">
              <a:rPr lang="en-SG" smtClean="0"/>
              <a:pPr/>
              <a:t>27/5/2024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0F1C-C28D-44A0-8A0B-A6C307D3E765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0298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F857-6CE1-4A5B-B777-DB6089CFDBD4}" type="datetimeFigureOut">
              <a:rPr lang="en-SG" smtClean="0"/>
              <a:pPr/>
              <a:t>27/5/2024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0F1C-C28D-44A0-8A0B-A6C307D3E765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5804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F857-6CE1-4A5B-B777-DB6089CFDBD4}" type="datetimeFigureOut">
              <a:rPr lang="en-SG" smtClean="0"/>
              <a:pPr/>
              <a:t>27/5/2024</a:t>
            </a:fld>
            <a:endParaRPr lang="en-S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0F1C-C28D-44A0-8A0B-A6C307D3E765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3546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F857-6CE1-4A5B-B777-DB6089CFDBD4}" type="datetimeFigureOut">
              <a:rPr lang="en-SG" smtClean="0"/>
              <a:pPr/>
              <a:t>27/5/2024</a:t>
            </a:fld>
            <a:endParaRPr lang="en-S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0F1C-C28D-44A0-8A0B-A6C307D3E765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4097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DECF857-6CE1-4A5B-B777-DB6089CFDBD4}" type="datetimeFigureOut">
              <a:rPr lang="en-SG" smtClean="0"/>
              <a:pPr/>
              <a:t>27/5/2024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6E40F1C-C28D-44A0-8A0B-A6C307D3E765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4840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2304256"/>
          </a:xfr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id-ID" sz="3000" b="1" dirty="0">
                <a:solidFill>
                  <a:schemeClr val="bg1"/>
                </a:solidFill>
              </a:rPr>
              <a:t>SOSIALISASI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</a:p>
          <a:p>
            <a:pPr algn="ctr">
              <a:buNone/>
            </a:pPr>
            <a:r>
              <a:rPr lang="en-US" sz="3000" b="1" dirty="0">
                <a:solidFill>
                  <a:schemeClr val="bg1"/>
                </a:solidFill>
              </a:rPr>
              <a:t>PROGRAM PENCEGAHAN KORUPSI, </a:t>
            </a:r>
            <a:r>
              <a:rPr lang="id-ID" sz="3000" b="1" dirty="0">
                <a:solidFill>
                  <a:schemeClr val="bg1"/>
                </a:solidFill>
              </a:rPr>
              <a:t>PENGENDALIAN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id-ID" sz="3000" b="1" dirty="0">
                <a:solidFill>
                  <a:schemeClr val="bg1"/>
                </a:solidFill>
              </a:rPr>
              <a:t>GRATIFIKASI</a:t>
            </a:r>
            <a:r>
              <a:rPr lang="en-US" sz="3000" b="1" dirty="0">
                <a:solidFill>
                  <a:schemeClr val="bg1"/>
                </a:solidFill>
              </a:rPr>
              <a:t> DAN PENANGANAN BENTURAN KEPENTINGAN </a:t>
            </a:r>
            <a:r>
              <a:rPr lang="id-ID" sz="3000" b="1" dirty="0">
                <a:solidFill>
                  <a:schemeClr val="bg1"/>
                </a:solidFill>
              </a:rPr>
              <a:t>DI LINGKUNGAN PEMERINTAH </a:t>
            </a:r>
            <a:endParaRPr lang="en-US" sz="3000" b="1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id-ID" sz="3000" b="1" dirty="0">
                <a:solidFill>
                  <a:schemeClr val="bg1"/>
                </a:solidFill>
              </a:rPr>
              <a:t>KABUPATEN WONOGIRI</a:t>
            </a:r>
            <a:endParaRPr lang="en-US" sz="30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id-ID" sz="13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sz="26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sz="26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sz="26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sz="44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5013176"/>
            <a:ext cx="9144000" cy="9361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2400" b="1" dirty="0"/>
              <a:t>INSPEKTORAT KABUPATEN WONOGIRI</a:t>
            </a:r>
            <a:endParaRPr lang="id-ID" sz="2400" b="1" dirty="0"/>
          </a:p>
          <a:p>
            <a:pPr algn="ctr">
              <a:buFont typeface="Arial" panose="020B0604020202020204" pitchFamily="34" charset="0"/>
              <a:buNone/>
            </a:pPr>
            <a:r>
              <a:rPr lang="en-US" sz="2400" b="1" dirty="0"/>
              <a:t>28 MEI </a:t>
            </a:r>
            <a:r>
              <a:rPr lang="id-ID" sz="2400" b="1" dirty="0"/>
              <a:t>2</a:t>
            </a:r>
            <a:r>
              <a:rPr lang="en-US" sz="2400" b="1" dirty="0"/>
              <a:t>024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E978CB4-1B16-CE60-9BC7-AFF0CE702908}"/>
              </a:ext>
            </a:extLst>
          </p:cNvPr>
          <p:cNvCxnSpPr/>
          <p:nvPr/>
        </p:nvCxnSpPr>
        <p:spPr>
          <a:xfrm>
            <a:off x="0" y="3284984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3CF2E3-01CF-FC10-F309-3CE5AC9F2347}"/>
              </a:ext>
            </a:extLst>
          </p:cNvPr>
          <p:cNvCxnSpPr/>
          <p:nvPr/>
        </p:nvCxnSpPr>
        <p:spPr>
          <a:xfrm>
            <a:off x="-36512" y="692696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45EBF59-4CED-C415-A097-5D127996A93A}"/>
              </a:ext>
            </a:extLst>
          </p:cNvPr>
          <p:cNvSpPr txBox="1"/>
          <p:nvPr/>
        </p:nvSpPr>
        <p:spPr>
          <a:xfrm>
            <a:off x="3008815" y="3933056"/>
            <a:ext cx="3126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OLEH:</a:t>
            </a:r>
          </a:p>
          <a:p>
            <a:pPr algn="ctr"/>
            <a:r>
              <a:rPr lang="en-US" b="1" dirty="0"/>
              <a:t>MARDIANTO, SE, CGCAE</a:t>
            </a:r>
            <a:endParaRPr lang="en-ID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5044522" y="1700505"/>
            <a:ext cx="2146904" cy="19604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2" name="object 12"/>
          <p:cNvSpPr txBox="1"/>
          <p:nvPr/>
        </p:nvSpPr>
        <p:spPr>
          <a:xfrm>
            <a:off x="4802648" y="1184063"/>
            <a:ext cx="2388779" cy="516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ts val="1894"/>
              </a:lnSpc>
              <a:spcBef>
                <a:spcPts val="95"/>
              </a:spcBef>
            </a:pPr>
            <a:r>
              <a:rPr lang="en-US" sz="2700" b="1" dirty="0">
                <a:cs typeface="Times New Roman"/>
              </a:rPr>
              <a:t>INDEKS SPI</a:t>
            </a:r>
            <a:endParaRPr sz="2700" b="1" dirty="0"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9018" y="3041737"/>
            <a:ext cx="133350" cy="2476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ts val="1916"/>
              </a:lnSpc>
              <a:spcBef>
                <a:spcPts val="95"/>
              </a:spcBef>
            </a:pPr>
            <a:endParaRPr dirty="0">
              <a:latin typeface="Arial"/>
              <a:cs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62928" y="2263918"/>
          <a:ext cx="3602545" cy="1627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2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No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Nama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Pemda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Nilai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chemeClr val="bg1"/>
                          </a:solidFill>
                          <a:effectLst/>
                        </a:rPr>
                        <a:t>Kab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r>
                        <a:rPr lang="en-US" sz="1500" dirty="0" err="1">
                          <a:solidFill>
                            <a:schemeClr val="bg1"/>
                          </a:solidFill>
                          <a:effectLst/>
                        </a:rPr>
                        <a:t>Boyolali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88,32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Kota Surakarta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81,99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C000"/>
                          </a:solidFill>
                          <a:effectLst/>
                        </a:rPr>
                        <a:t>3</a:t>
                      </a:r>
                      <a:endParaRPr lang="en-US" sz="15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solidFill>
                            <a:srgbClr val="FFC000"/>
                          </a:solidFill>
                          <a:effectLst/>
                        </a:rPr>
                        <a:t>Kab</a:t>
                      </a:r>
                      <a:r>
                        <a:rPr lang="en-US" sz="1500" b="1" dirty="0">
                          <a:solidFill>
                            <a:srgbClr val="FFC000"/>
                          </a:solidFill>
                          <a:effectLst/>
                        </a:rPr>
                        <a:t>. </a:t>
                      </a:r>
                      <a:r>
                        <a:rPr lang="en-US" sz="1500" b="1" dirty="0" err="1">
                          <a:solidFill>
                            <a:srgbClr val="FFC000"/>
                          </a:solidFill>
                          <a:effectLst/>
                        </a:rPr>
                        <a:t>Wonogiri</a:t>
                      </a:r>
                      <a:endParaRPr lang="en-US" sz="15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C000"/>
                          </a:solidFill>
                          <a:effectLst/>
                        </a:rPr>
                        <a:t>80,04</a:t>
                      </a:r>
                      <a:endParaRPr lang="en-US" sz="15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4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chemeClr val="bg1"/>
                          </a:solidFill>
                          <a:effectLst/>
                        </a:rPr>
                        <a:t>Kab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r>
                        <a:rPr lang="en-US" sz="1500" dirty="0" err="1">
                          <a:solidFill>
                            <a:schemeClr val="bg1"/>
                          </a:solidFill>
                          <a:effectLst/>
                        </a:rPr>
                        <a:t>Banyumas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80,33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5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chemeClr val="bg1"/>
                          </a:solidFill>
                          <a:effectLst/>
                        </a:rPr>
                        <a:t>Kab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r>
                        <a:rPr lang="en-US" sz="1500" dirty="0" err="1">
                          <a:solidFill>
                            <a:schemeClr val="bg1"/>
                          </a:solidFill>
                          <a:effectLst/>
                        </a:rPr>
                        <a:t>Sragen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80,06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6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Kota </a:t>
                      </a:r>
                      <a:r>
                        <a:rPr lang="en-US" sz="1500" dirty="0" err="1">
                          <a:solidFill>
                            <a:schemeClr val="bg1"/>
                          </a:solidFill>
                          <a:effectLst/>
                        </a:rPr>
                        <a:t>Magelang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80,00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object 7">
            <a:extLst>
              <a:ext uri="{FF2B5EF4-FFF2-40B4-BE49-F238E27FC236}">
                <a16:creationId xmlns:a16="http://schemas.microsoft.com/office/drawing/2014/main" id="{17AAAB09-E381-A042-AE69-0F5089197BAE}"/>
              </a:ext>
            </a:extLst>
          </p:cNvPr>
          <p:cNvSpPr/>
          <p:nvPr/>
        </p:nvSpPr>
        <p:spPr>
          <a:xfrm>
            <a:off x="526195" y="857250"/>
            <a:ext cx="1818003" cy="1126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A07CC5-AF41-0785-D37D-A34BC748F2F7}"/>
              </a:ext>
            </a:extLst>
          </p:cNvPr>
          <p:cNvSpPr txBox="1"/>
          <p:nvPr/>
        </p:nvSpPr>
        <p:spPr>
          <a:xfrm>
            <a:off x="3630549" y="1899480"/>
            <a:ext cx="9804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cs typeface="Times New Roman"/>
              </a:rPr>
              <a:t>2022</a:t>
            </a:r>
            <a:endParaRPr lang="en-ID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451DCD9-8787-FD1F-2FE6-CF5CCD36D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010463"/>
              </p:ext>
            </p:extLst>
          </p:nvPr>
        </p:nvGraphicFramePr>
        <p:xfrm>
          <a:off x="4120784" y="4062915"/>
          <a:ext cx="3602545" cy="1619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2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No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Nama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Pemda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Nilai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</a:rPr>
                        <a:t>1</a:t>
                      </a:r>
                      <a:endParaRPr lang="en-US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Kota Surakarta</a:t>
                      </a:r>
                    </a:p>
                  </a:txBody>
                  <a:tcPr marL="51435" marR="51435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83,18</a:t>
                      </a:r>
                    </a:p>
                  </a:txBody>
                  <a:tcPr marL="51435" marR="51435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endParaRPr lang="en-US" sz="15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</a:t>
                      </a:r>
                      <a:r>
                        <a:rPr lang="en-US" sz="15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Wonogiri</a:t>
                      </a:r>
                    </a:p>
                  </a:txBody>
                  <a:tcPr marL="51435" marR="51435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81,07</a:t>
                      </a:r>
                    </a:p>
                  </a:txBody>
                  <a:tcPr marL="51435" marR="51435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</a:rPr>
                        <a:t>3</a:t>
                      </a:r>
                      <a:endParaRPr lang="en-US" sz="15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</a:t>
                      </a: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5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Batang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80,88</a:t>
                      </a:r>
                    </a:p>
                  </a:txBody>
                  <a:tcPr marL="51435" marR="51435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</a:rPr>
                        <a:t>4</a:t>
                      </a:r>
                      <a:endParaRPr lang="en-US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Kota </a:t>
                      </a:r>
                      <a:r>
                        <a:rPr lang="en-US" sz="15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Magelang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80,71</a:t>
                      </a:r>
                    </a:p>
                  </a:txBody>
                  <a:tcPr marL="51435" marR="51435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</a:rPr>
                        <a:t>5</a:t>
                      </a:r>
                      <a:endParaRPr lang="en-US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</a:t>
                      </a: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5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Sragen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80,50</a:t>
                      </a:r>
                    </a:p>
                  </a:txBody>
                  <a:tcPr marL="51435" marR="51435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</a:rPr>
                        <a:t>6</a:t>
                      </a:r>
                      <a:endParaRPr lang="en-US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</a:t>
                      </a: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Pati</a:t>
                      </a:r>
                    </a:p>
                  </a:txBody>
                  <a:tcPr marL="51435" marR="51435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80,49</a:t>
                      </a:r>
                    </a:p>
                  </a:txBody>
                  <a:tcPr marL="51435" marR="51435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A6F953B-0C34-9F85-7F92-1932706CCAEC}"/>
              </a:ext>
            </a:extLst>
          </p:cNvPr>
          <p:cNvSpPr txBox="1"/>
          <p:nvPr/>
        </p:nvSpPr>
        <p:spPr>
          <a:xfrm>
            <a:off x="7046190" y="3716666"/>
            <a:ext cx="9804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cs typeface="Times New Roman"/>
              </a:rPr>
              <a:t>2023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65261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107504" y="1380588"/>
            <a:ext cx="2146904" cy="19604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2" name="object 12"/>
          <p:cNvSpPr txBox="1"/>
          <p:nvPr/>
        </p:nvSpPr>
        <p:spPr>
          <a:xfrm>
            <a:off x="3116797" y="815088"/>
            <a:ext cx="4419627" cy="516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ts val="1894"/>
              </a:lnSpc>
              <a:spcBef>
                <a:spcPts val="95"/>
              </a:spcBef>
            </a:pPr>
            <a:r>
              <a:rPr lang="en-US" sz="2700" b="1" dirty="0">
                <a:cs typeface="Times New Roman"/>
              </a:rPr>
              <a:t>CATATAN HASIL SPI 2023</a:t>
            </a:r>
            <a:endParaRPr sz="2700" b="1" dirty="0"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9018" y="3041737"/>
            <a:ext cx="133350" cy="2476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ts val="1916"/>
              </a:lnSpc>
              <a:spcBef>
                <a:spcPts val="95"/>
              </a:spcBef>
            </a:pPr>
            <a:endParaRPr dirty="0">
              <a:latin typeface="Arial"/>
              <a:cs typeface="Arial"/>
            </a:endParaRPr>
          </a:p>
        </p:txBody>
      </p:sp>
      <p:sp>
        <p:nvSpPr>
          <p:cNvPr id="2" name="object 7">
            <a:extLst>
              <a:ext uri="{FF2B5EF4-FFF2-40B4-BE49-F238E27FC236}">
                <a16:creationId xmlns:a16="http://schemas.microsoft.com/office/drawing/2014/main" id="{17AAAB09-E381-A042-AE69-0F5089197BAE}"/>
              </a:ext>
            </a:extLst>
          </p:cNvPr>
          <p:cNvSpPr/>
          <p:nvPr/>
        </p:nvSpPr>
        <p:spPr>
          <a:xfrm>
            <a:off x="323528" y="132107"/>
            <a:ext cx="1818003" cy="1126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C4DA23-6BB9-16AA-37A8-ABE8E69D1873}"/>
              </a:ext>
            </a:extLst>
          </p:cNvPr>
          <p:cNvSpPr txBox="1"/>
          <p:nvPr/>
        </p:nvSpPr>
        <p:spPr>
          <a:xfrm>
            <a:off x="2555776" y="1844824"/>
            <a:ext cx="5760640" cy="37286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lvl1pPr marL="285750" indent="-285750">
              <a:defRPr sz="2200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635000" indent="-457200" algn="just">
              <a:lnSpc>
                <a:spcPct val="150000"/>
              </a:lnSpc>
              <a:buAutoNum type="arabicPeriod"/>
              <a:defRPr/>
            </a:pPr>
            <a:r>
              <a:rPr lang="en-ID" alt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ID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alt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praktek</a:t>
            </a:r>
            <a:r>
              <a:rPr lang="en-ID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alt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suap</a:t>
            </a:r>
            <a:r>
              <a:rPr lang="en-ID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alt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pungli</a:t>
            </a:r>
            <a:r>
              <a:rPr lang="en-ID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alt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gratifikasi</a:t>
            </a:r>
            <a:r>
              <a:rPr lang="en-ID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635000" indent="-457200" algn="just">
              <a:lnSpc>
                <a:spcPct val="150000"/>
              </a:lnSpc>
              <a:buAutoNum type="arabicPeriod"/>
              <a:defRPr/>
            </a:pPr>
            <a:r>
              <a:rPr lang="en-ID" alt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Transparansi</a:t>
            </a:r>
            <a:r>
              <a:rPr lang="en-ID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alt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layanan</a:t>
            </a:r>
            <a:r>
              <a:rPr lang="en-ID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alt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publik</a:t>
            </a:r>
            <a:r>
              <a:rPr lang="en-ID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625475" indent="-447675" algn="just">
              <a:lnSpc>
                <a:spcPct val="150000"/>
              </a:lnSpc>
              <a:buAutoNum type="arabicPeriod"/>
              <a:defRPr/>
            </a:pPr>
            <a:r>
              <a:rPr lang="en-ID" alt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ID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alt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pengadaan</a:t>
            </a:r>
            <a:r>
              <a:rPr lang="en-ID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alt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barang</a:t>
            </a:r>
            <a:r>
              <a:rPr lang="en-ID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alt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jasa</a:t>
            </a:r>
            <a:endParaRPr lang="en-ID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5475" indent="-447675" algn="just">
              <a:lnSpc>
                <a:spcPct val="150000"/>
              </a:lnSpc>
              <a:buAutoNum type="arabicPeriod"/>
              <a:defRPr/>
            </a:pPr>
            <a:r>
              <a:rPr lang="en-ID" alt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Transparansi</a:t>
            </a:r>
            <a:r>
              <a:rPr lang="en-ID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alt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anggaran</a:t>
            </a:r>
            <a:r>
              <a:rPr lang="en-ID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625475" indent="-447675" algn="just">
              <a:lnSpc>
                <a:spcPct val="150000"/>
              </a:lnSpc>
              <a:buAutoNum type="arabicPeriod"/>
              <a:defRPr/>
            </a:pPr>
            <a:r>
              <a:rPr lang="en-ID" alt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ID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alt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konflik</a:t>
            </a:r>
            <a:r>
              <a:rPr lang="en-ID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alt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kepentingan</a:t>
            </a:r>
            <a:endParaRPr lang="en-ID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5475" indent="-447675" algn="just">
              <a:lnSpc>
                <a:spcPct val="150000"/>
              </a:lnSpc>
              <a:buAutoNum type="arabicPeriod"/>
              <a:defRPr/>
            </a:pPr>
            <a:r>
              <a:rPr lang="en-ID" alt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Sosialisasi</a:t>
            </a:r>
            <a:r>
              <a:rPr lang="en-ID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alt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pencegahan</a:t>
            </a:r>
            <a:r>
              <a:rPr lang="en-ID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alt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korupsi</a:t>
            </a:r>
            <a:r>
              <a:rPr lang="en-ID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unit </a:t>
            </a:r>
            <a:r>
              <a:rPr lang="en-ID" alt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ID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0602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857250"/>
            <a:ext cx="9144000" cy="7563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1" y="857251"/>
            <a:ext cx="7725335" cy="736226"/>
          </a:xfrm>
          <a:prstGeom prst="homePlate">
            <a:avLst>
              <a:gd name="adj" fmla="val 5776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46614" y="972226"/>
            <a:ext cx="70640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ID" sz="3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IPAK 2023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05F0F9-D9D8-4864-93BF-B3C5025B8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158" y="857250"/>
            <a:ext cx="781843" cy="3110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858" y="857251"/>
            <a:ext cx="296180" cy="318857"/>
          </a:xfrm>
          <a:prstGeom prst="rect">
            <a:avLst/>
          </a:prstGeom>
        </p:spPr>
      </p:pic>
      <p:sp>
        <p:nvSpPr>
          <p:cNvPr id="16" name="Google Shape;2693;p13"/>
          <p:cNvSpPr/>
          <p:nvPr/>
        </p:nvSpPr>
        <p:spPr>
          <a:xfrm>
            <a:off x="0" y="1613647"/>
            <a:ext cx="4415246" cy="4387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8">
              <a:buClr>
                <a:srgbClr val="000000"/>
              </a:buClr>
            </a:pPr>
            <a:endParaRPr sz="1100" kern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593477"/>
            <a:ext cx="4415246" cy="4296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 Narrow" panose="020B0606020202030204" pitchFamily="34" charset="0"/>
              </a:rPr>
              <a:t>INDEKS PERILAKU ANTIKORUPSI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2026567"/>
            <a:ext cx="4415246" cy="101544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111111"/>
                </a:solidFill>
                <a:latin typeface="Candara" panose="020E0502030303020204" pitchFamily="34" charset="0"/>
              </a:rPr>
              <a:t>IPAK </a:t>
            </a:r>
            <a:r>
              <a:rPr lang="en-US" sz="1050" b="1" dirty="0" err="1">
                <a:solidFill>
                  <a:srgbClr val="111111"/>
                </a:solidFill>
                <a:latin typeface="Candara" panose="020E0502030303020204" pitchFamily="34" charset="0"/>
              </a:rPr>
              <a:t>mengukur</a:t>
            </a:r>
            <a:r>
              <a:rPr lang="en-US" sz="1050" b="1" dirty="0">
                <a:solidFill>
                  <a:srgbClr val="111111"/>
                </a:solidFill>
                <a:latin typeface="Candara" panose="020E0502030303020204" pitchFamily="34" charset="0"/>
              </a:rPr>
              <a:t> </a:t>
            </a:r>
            <a:r>
              <a:rPr lang="en-US" sz="1050" b="1" dirty="0" err="1">
                <a:solidFill>
                  <a:srgbClr val="111111"/>
                </a:solidFill>
                <a:latin typeface="Candara" panose="020E0502030303020204" pitchFamily="34" charset="0"/>
              </a:rPr>
              <a:t>tingkat</a:t>
            </a:r>
            <a:r>
              <a:rPr lang="en-US" sz="1050" b="1" dirty="0">
                <a:solidFill>
                  <a:srgbClr val="111111"/>
                </a:solidFill>
                <a:latin typeface="Candara" panose="020E0502030303020204" pitchFamily="34" charset="0"/>
              </a:rPr>
              <a:t> </a:t>
            </a:r>
            <a:r>
              <a:rPr lang="en-US" sz="1050" b="1" dirty="0" err="1">
                <a:solidFill>
                  <a:srgbClr val="111111"/>
                </a:solidFill>
                <a:latin typeface="Candara" panose="020E0502030303020204" pitchFamily="34" charset="0"/>
              </a:rPr>
              <a:t>permisifitas</a:t>
            </a:r>
            <a:r>
              <a:rPr lang="en-US" sz="1050" b="1" dirty="0">
                <a:solidFill>
                  <a:srgbClr val="111111"/>
                </a:solidFill>
                <a:latin typeface="Candara" panose="020E0502030303020204" pitchFamily="34" charset="0"/>
              </a:rPr>
              <a:t> </a:t>
            </a:r>
            <a:r>
              <a:rPr lang="en-US" sz="1050" b="1" dirty="0" err="1">
                <a:solidFill>
                  <a:srgbClr val="111111"/>
                </a:solidFill>
                <a:latin typeface="Candara" panose="020E0502030303020204" pitchFamily="34" charset="0"/>
              </a:rPr>
              <a:t>masyarakat</a:t>
            </a:r>
            <a:r>
              <a:rPr lang="en-US" sz="1050" b="1" dirty="0">
                <a:solidFill>
                  <a:srgbClr val="111111"/>
                </a:solidFill>
                <a:latin typeface="Candara" panose="020E0502030303020204" pitchFamily="34" charset="0"/>
              </a:rPr>
              <a:t> </a:t>
            </a:r>
            <a:r>
              <a:rPr lang="en-US" sz="1050" b="1" dirty="0" err="1">
                <a:solidFill>
                  <a:srgbClr val="111111"/>
                </a:solidFill>
                <a:latin typeface="Candara" panose="020E0502030303020204" pitchFamily="34" charset="0"/>
              </a:rPr>
              <a:t>terhadap</a:t>
            </a:r>
            <a:r>
              <a:rPr lang="en-US" sz="1050" b="1" dirty="0">
                <a:solidFill>
                  <a:srgbClr val="111111"/>
                </a:solidFill>
                <a:latin typeface="Candara" panose="020E0502030303020204" pitchFamily="34" charset="0"/>
              </a:rPr>
              <a:t> </a:t>
            </a:r>
            <a:r>
              <a:rPr lang="en-US" sz="1050" b="1" dirty="0" err="1">
                <a:solidFill>
                  <a:srgbClr val="111111"/>
                </a:solidFill>
                <a:latin typeface="Candara" panose="020E0502030303020204" pitchFamily="34" charset="0"/>
              </a:rPr>
              <a:t>perilaku</a:t>
            </a:r>
            <a:r>
              <a:rPr lang="en-US" sz="1050" b="1" dirty="0">
                <a:solidFill>
                  <a:srgbClr val="111111"/>
                </a:solidFill>
                <a:latin typeface="Candara" panose="020E0502030303020204" pitchFamily="34" charset="0"/>
              </a:rPr>
              <a:t> </a:t>
            </a:r>
            <a:r>
              <a:rPr lang="en-US" sz="1050" b="1" dirty="0" err="1">
                <a:solidFill>
                  <a:srgbClr val="111111"/>
                </a:solidFill>
                <a:latin typeface="Candara" panose="020E0502030303020204" pitchFamily="34" charset="0"/>
              </a:rPr>
              <a:t>antikorupsi</a:t>
            </a:r>
            <a:r>
              <a:rPr lang="en-US" sz="1050" b="1" dirty="0">
                <a:solidFill>
                  <a:srgbClr val="111111"/>
                </a:solidFill>
                <a:latin typeface="Candara" panose="020E0502030303020204" pitchFamily="34" charset="0"/>
              </a:rPr>
              <a:t> yang </a:t>
            </a:r>
            <a:r>
              <a:rPr lang="en-US" sz="1050" b="1" dirty="0" err="1">
                <a:solidFill>
                  <a:srgbClr val="111111"/>
                </a:solidFill>
                <a:latin typeface="Candara" panose="020E0502030303020204" pitchFamily="34" charset="0"/>
              </a:rPr>
              <a:t>mencakup</a:t>
            </a:r>
            <a:r>
              <a:rPr lang="en-US" sz="1050" b="1" dirty="0">
                <a:solidFill>
                  <a:srgbClr val="111111"/>
                </a:solidFill>
                <a:latin typeface="Candara" panose="020E0502030303020204" pitchFamily="34" charset="0"/>
              </a:rPr>
              <a:t> </a:t>
            </a:r>
            <a:r>
              <a:rPr lang="en-US" sz="1050" b="1" dirty="0" err="1">
                <a:solidFill>
                  <a:srgbClr val="111111"/>
                </a:solidFill>
                <a:latin typeface="Candara" panose="020E0502030303020204" pitchFamily="34" charset="0"/>
              </a:rPr>
              <a:t>pendapat</a:t>
            </a:r>
            <a:r>
              <a:rPr lang="en-US" sz="1050" b="1" dirty="0">
                <a:solidFill>
                  <a:srgbClr val="111111"/>
                </a:solidFill>
                <a:latin typeface="Candara" panose="020E0502030303020204" pitchFamily="34" charset="0"/>
              </a:rPr>
              <a:t> </a:t>
            </a:r>
            <a:r>
              <a:rPr lang="en-US" sz="1050" b="1" dirty="0" err="1">
                <a:solidFill>
                  <a:srgbClr val="111111"/>
                </a:solidFill>
                <a:latin typeface="Candara" panose="020E0502030303020204" pitchFamily="34" charset="0"/>
              </a:rPr>
              <a:t>terhadap</a:t>
            </a:r>
            <a:r>
              <a:rPr lang="en-US" sz="1050" b="1" dirty="0">
                <a:solidFill>
                  <a:srgbClr val="111111"/>
                </a:solidFill>
                <a:latin typeface="Candara" panose="020E0502030303020204" pitchFamily="34" charset="0"/>
              </a:rPr>
              <a:t> </a:t>
            </a:r>
            <a:r>
              <a:rPr lang="en-US" sz="1050" b="1" dirty="0" err="1">
                <a:solidFill>
                  <a:srgbClr val="111111"/>
                </a:solidFill>
                <a:latin typeface="Candara" panose="020E0502030303020204" pitchFamily="34" charset="0"/>
              </a:rPr>
              <a:t>kebiasaan</a:t>
            </a:r>
            <a:r>
              <a:rPr lang="en-US" sz="1050" b="1" dirty="0">
                <a:solidFill>
                  <a:srgbClr val="111111"/>
                </a:solidFill>
                <a:latin typeface="Candara" panose="020E0502030303020204" pitchFamily="34" charset="0"/>
              </a:rPr>
              <a:t> di </a:t>
            </a:r>
            <a:r>
              <a:rPr lang="en-US" sz="1050" b="1" dirty="0" err="1">
                <a:solidFill>
                  <a:srgbClr val="111111"/>
                </a:solidFill>
                <a:latin typeface="Candara" panose="020E0502030303020204" pitchFamily="34" charset="0"/>
              </a:rPr>
              <a:t>masyarakat</a:t>
            </a:r>
            <a:r>
              <a:rPr lang="en-US" sz="1050" b="1" dirty="0">
                <a:solidFill>
                  <a:srgbClr val="111111"/>
                </a:solidFill>
                <a:latin typeface="Candara" panose="020E0502030303020204" pitchFamily="34" charset="0"/>
              </a:rPr>
              <a:t> </a:t>
            </a:r>
            <a:r>
              <a:rPr lang="en-US" sz="1050" b="1" dirty="0" err="1">
                <a:solidFill>
                  <a:srgbClr val="111111"/>
                </a:solidFill>
                <a:latin typeface="Candara" panose="020E0502030303020204" pitchFamily="34" charset="0"/>
              </a:rPr>
              <a:t>dan</a:t>
            </a:r>
            <a:r>
              <a:rPr lang="en-US" sz="1050" b="1" dirty="0">
                <a:solidFill>
                  <a:srgbClr val="111111"/>
                </a:solidFill>
                <a:latin typeface="Candara" panose="020E0502030303020204" pitchFamily="34" charset="0"/>
              </a:rPr>
              <a:t> </a:t>
            </a:r>
            <a:r>
              <a:rPr lang="en-US" sz="1050" b="1" dirty="0" err="1">
                <a:solidFill>
                  <a:srgbClr val="111111"/>
                </a:solidFill>
                <a:latin typeface="Candara" panose="020E0502030303020204" pitchFamily="34" charset="0"/>
              </a:rPr>
              <a:t>pengalaman</a:t>
            </a:r>
            <a:r>
              <a:rPr lang="en-US" sz="1050" b="1" dirty="0">
                <a:solidFill>
                  <a:srgbClr val="111111"/>
                </a:solidFill>
                <a:latin typeface="Candara" panose="020E0502030303020204" pitchFamily="34" charset="0"/>
              </a:rPr>
              <a:t> </a:t>
            </a:r>
            <a:r>
              <a:rPr lang="en-US" sz="1050" b="1" dirty="0" err="1">
                <a:solidFill>
                  <a:srgbClr val="111111"/>
                </a:solidFill>
                <a:latin typeface="Candara" panose="020E0502030303020204" pitchFamily="34" charset="0"/>
              </a:rPr>
              <a:t>berhubungan</a:t>
            </a:r>
            <a:r>
              <a:rPr lang="en-US" sz="1050" b="1" dirty="0">
                <a:solidFill>
                  <a:srgbClr val="111111"/>
                </a:solidFill>
                <a:latin typeface="Candara" panose="020E0502030303020204" pitchFamily="34" charset="0"/>
              </a:rPr>
              <a:t> </a:t>
            </a:r>
            <a:r>
              <a:rPr lang="en-US" sz="1050" b="1" dirty="0" err="1">
                <a:solidFill>
                  <a:srgbClr val="111111"/>
                </a:solidFill>
                <a:latin typeface="Candara" panose="020E0502030303020204" pitchFamily="34" charset="0"/>
              </a:rPr>
              <a:t>dengan</a:t>
            </a:r>
            <a:r>
              <a:rPr lang="en-US" sz="1050" b="1" dirty="0">
                <a:solidFill>
                  <a:srgbClr val="111111"/>
                </a:solidFill>
                <a:latin typeface="Candara" panose="020E0502030303020204" pitchFamily="34" charset="0"/>
              </a:rPr>
              <a:t> </a:t>
            </a:r>
            <a:r>
              <a:rPr lang="en-US" sz="1050" b="1" dirty="0" err="1">
                <a:solidFill>
                  <a:srgbClr val="111111"/>
                </a:solidFill>
                <a:latin typeface="Candara" panose="020E0502030303020204" pitchFamily="34" charset="0"/>
              </a:rPr>
              <a:t>layanan</a:t>
            </a:r>
            <a:r>
              <a:rPr lang="en-US" sz="1050" b="1" dirty="0">
                <a:solidFill>
                  <a:srgbClr val="111111"/>
                </a:solidFill>
                <a:latin typeface="Candara" panose="020E0502030303020204" pitchFamily="34" charset="0"/>
              </a:rPr>
              <a:t> </a:t>
            </a:r>
            <a:r>
              <a:rPr lang="en-US" sz="1050" b="1" dirty="0" err="1">
                <a:solidFill>
                  <a:srgbClr val="111111"/>
                </a:solidFill>
                <a:latin typeface="Candara" panose="020E0502030303020204" pitchFamily="34" charset="0"/>
              </a:rPr>
              <a:t>publik</a:t>
            </a:r>
            <a:r>
              <a:rPr lang="en-US" sz="1050" b="1" dirty="0">
                <a:solidFill>
                  <a:srgbClr val="111111"/>
                </a:solidFill>
                <a:latin typeface="Candara" panose="020E0502030303020204" pitchFamily="34" charset="0"/>
              </a:rPr>
              <a:t> </a:t>
            </a:r>
            <a:r>
              <a:rPr lang="en-US" sz="1050" b="1" dirty="0" err="1">
                <a:solidFill>
                  <a:srgbClr val="111111"/>
                </a:solidFill>
                <a:latin typeface="Candara" panose="020E0502030303020204" pitchFamily="34" charset="0"/>
              </a:rPr>
              <a:t>dalam</a:t>
            </a:r>
            <a:r>
              <a:rPr lang="en-US" sz="1050" b="1" dirty="0">
                <a:solidFill>
                  <a:srgbClr val="111111"/>
                </a:solidFill>
                <a:latin typeface="Candara" panose="020E0502030303020204" pitchFamily="34" charset="0"/>
              </a:rPr>
              <a:t> </a:t>
            </a:r>
            <a:r>
              <a:rPr lang="en-US" sz="1050" b="1" dirty="0" err="1">
                <a:solidFill>
                  <a:srgbClr val="111111"/>
                </a:solidFill>
                <a:latin typeface="Candara" panose="020E0502030303020204" pitchFamily="34" charset="0"/>
              </a:rPr>
              <a:t>hal</a:t>
            </a:r>
            <a:r>
              <a:rPr lang="en-US" sz="1050" b="1" dirty="0">
                <a:solidFill>
                  <a:srgbClr val="111111"/>
                </a:solidFill>
                <a:latin typeface="Candara" panose="020E0502030303020204" pitchFamily="34" charset="0"/>
              </a:rPr>
              <a:t> </a:t>
            </a:r>
            <a:r>
              <a:rPr lang="en-US" sz="1050" b="1" dirty="0" err="1">
                <a:solidFill>
                  <a:srgbClr val="111111"/>
                </a:solidFill>
                <a:latin typeface="Candara" panose="020E0502030303020204" pitchFamily="34" charset="0"/>
              </a:rPr>
              <a:t>penyuapan</a:t>
            </a:r>
            <a:r>
              <a:rPr lang="en-US" sz="1050" b="1" dirty="0">
                <a:solidFill>
                  <a:srgbClr val="111111"/>
                </a:solidFill>
                <a:latin typeface="Candara" panose="020E0502030303020204" pitchFamily="34" charset="0"/>
              </a:rPr>
              <a:t> (bribery), </a:t>
            </a:r>
            <a:r>
              <a:rPr lang="en-US" sz="1050" b="1" dirty="0" err="1">
                <a:solidFill>
                  <a:srgbClr val="111111"/>
                </a:solidFill>
                <a:latin typeface="Candara" panose="020E0502030303020204" pitchFamily="34" charset="0"/>
              </a:rPr>
              <a:t>gratifikasi</a:t>
            </a:r>
            <a:r>
              <a:rPr lang="en-US" sz="1050" b="1" dirty="0">
                <a:solidFill>
                  <a:srgbClr val="111111"/>
                </a:solidFill>
                <a:latin typeface="Candara" panose="020E0502030303020204" pitchFamily="34" charset="0"/>
              </a:rPr>
              <a:t> (graft/gratuity), </a:t>
            </a:r>
            <a:r>
              <a:rPr lang="en-US" sz="1050" b="1" dirty="0" err="1">
                <a:solidFill>
                  <a:srgbClr val="111111"/>
                </a:solidFill>
                <a:latin typeface="Candara" panose="020E0502030303020204" pitchFamily="34" charset="0"/>
              </a:rPr>
              <a:t>pemerasan</a:t>
            </a:r>
            <a:r>
              <a:rPr lang="en-US" sz="1050" b="1" dirty="0">
                <a:solidFill>
                  <a:srgbClr val="111111"/>
                </a:solidFill>
                <a:latin typeface="Candara" panose="020E0502030303020204" pitchFamily="34" charset="0"/>
              </a:rPr>
              <a:t> (extortion), </a:t>
            </a:r>
            <a:r>
              <a:rPr lang="en-US" sz="1050" b="1" dirty="0" err="1">
                <a:solidFill>
                  <a:srgbClr val="111111"/>
                </a:solidFill>
                <a:latin typeface="Candara" panose="020E0502030303020204" pitchFamily="34" charset="0"/>
              </a:rPr>
              <a:t>nepotisme</a:t>
            </a:r>
            <a:r>
              <a:rPr lang="en-US" sz="1050" b="1" dirty="0">
                <a:solidFill>
                  <a:srgbClr val="111111"/>
                </a:solidFill>
                <a:latin typeface="Candara" panose="020E0502030303020204" pitchFamily="34" charset="0"/>
              </a:rPr>
              <a:t> (nepotism), </a:t>
            </a:r>
            <a:r>
              <a:rPr lang="en-US" sz="1050" b="1" dirty="0" err="1">
                <a:solidFill>
                  <a:srgbClr val="111111"/>
                </a:solidFill>
                <a:latin typeface="Candara" panose="020E0502030303020204" pitchFamily="34" charset="0"/>
              </a:rPr>
              <a:t>dan</a:t>
            </a:r>
            <a:r>
              <a:rPr lang="en-US" sz="1050" b="1" dirty="0">
                <a:solidFill>
                  <a:srgbClr val="111111"/>
                </a:solidFill>
                <a:latin typeface="Candara" panose="020E0502030303020204" pitchFamily="34" charset="0"/>
              </a:rPr>
              <a:t> </a:t>
            </a:r>
            <a:r>
              <a:rPr lang="en-US" sz="1050" b="1" dirty="0" err="1">
                <a:solidFill>
                  <a:srgbClr val="111111"/>
                </a:solidFill>
                <a:latin typeface="Candara" panose="020E0502030303020204" pitchFamily="34" charset="0"/>
              </a:rPr>
              <a:t>sembilan</a:t>
            </a:r>
            <a:r>
              <a:rPr lang="en-US" sz="1050" b="1" dirty="0">
                <a:solidFill>
                  <a:srgbClr val="111111"/>
                </a:solidFill>
                <a:latin typeface="Candara" panose="020E0502030303020204" pitchFamily="34" charset="0"/>
              </a:rPr>
              <a:t> </a:t>
            </a:r>
            <a:r>
              <a:rPr lang="en-US" sz="1050" b="1" dirty="0" err="1">
                <a:solidFill>
                  <a:srgbClr val="111111"/>
                </a:solidFill>
                <a:latin typeface="Candara" panose="020E0502030303020204" pitchFamily="34" charset="0"/>
              </a:rPr>
              <a:t>nilai</a:t>
            </a:r>
            <a:r>
              <a:rPr lang="en-US" sz="1050" b="1" dirty="0">
                <a:solidFill>
                  <a:srgbClr val="111111"/>
                </a:solidFill>
                <a:latin typeface="Candara" panose="020E0502030303020204" pitchFamily="34" charset="0"/>
              </a:rPr>
              <a:t> </a:t>
            </a:r>
            <a:r>
              <a:rPr lang="en-US" sz="1050" b="1" dirty="0" err="1">
                <a:solidFill>
                  <a:srgbClr val="111111"/>
                </a:solidFill>
                <a:latin typeface="Candara" panose="020E0502030303020204" pitchFamily="34" charset="0"/>
              </a:rPr>
              <a:t>antikorupsi</a:t>
            </a:r>
            <a:r>
              <a:rPr lang="en-US" sz="1050" b="1" dirty="0">
                <a:solidFill>
                  <a:srgbClr val="111111"/>
                </a:solidFill>
                <a:latin typeface="Candara" panose="020E0502030303020204" pitchFamily="34" charset="0"/>
              </a:rPr>
              <a:t>.</a:t>
            </a:r>
            <a:endParaRPr lang="en-US" sz="1050" b="1" dirty="0">
              <a:latin typeface="Candara" panose="020E0502030303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158" y="3062184"/>
            <a:ext cx="2515885" cy="1499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4611239"/>
            <a:ext cx="1146267" cy="75269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46266" y="4611239"/>
            <a:ext cx="3268979" cy="75269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Nilai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IPAK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berkisar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pada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skala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0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sampai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5.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Semakin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mendekati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5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berarti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semakin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baik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Artinya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masyarakat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berperilaku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semakin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antikorupsi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" y="5413356"/>
            <a:ext cx="4415246" cy="5873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IPAK 2023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diperoleh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melalui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survey yang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dilaksanakan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di </a:t>
            </a:r>
            <a:r>
              <a:rPr lang="en-US" sz="1050" b="1" dirty="0">
                <a:solidFill>
                  <a:schemeClr val="tx1"/>
                </a:solidFill>
                <a:latin typeface="Candara" panose="020E0502030303020204" pitchFamily="34" charset="0"/>
              </a:rPr>
              <a:t>171 </a:t>
            </a:r>
            <a:r>
              <a:rPr lang="en-US" sz="1050" b="1" dirty="0" err="1">
                <a:solidFill>
                  <a:schemeClr val="tx1"/>
                </a:solidFill>
                <a:latin typeface="Candara" panose="020E0502030303020204" pitchFamily="34" charset="0"/>
              </a:rPr>
              <a:t>kabupaten</a:t>
            </a:r>
            <a:r>
              <a:rPr lang="en-US" sz="1050" b="1" dirty="0">
                <a:solidFill>
                  <a:schemeClr val="tx1"/>
                </a:solidFill>
                <a:latin typeface="Candara" panose="020E0502030303020204" pitchFamily="34" charset="0"/>
              </a:rPr>
              <a:t>/ </a:t>
            </a:r>
            <a:r>
              <a:rPr lang="en-US" sz="1050" b="1" dirty="0" err="1">
                <a:solidFill>
                  <a:schemeClr val="tx1"/>
                </a:solidFill>
                <a:latin typeface="Candara" panose="020E0502030303020204" pitchFamily="34" charset="0"/>
              </a:rPr>
              <a:t>kota</a:t>
            </a:r>
            <a:r>
              <a:rPr lang="en-US" sz="1050" b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b="1" dirty="0" err="1">
                <a:solidFill>
                  <a:schemeClr val="tx1"/>
                </a:solidFill>
                <a:latin typeface="Candara" panose="020E0502030303020204" pitchFamily="34" charset="0"/>
              </a:rPr>
              <a:t>pada</a:t>
            </a:r>
            <a:r>
              <a:rPr lang="en-US" sz="1050" b="1" dirty="0">
                <a:solidFill>
                  <a:schemeClr val="tx1"/>
                </a:solidFill>
                <a:latin typeface="Candara" panose="020E0502030303020204" pitchFamily="34" charset="0"/>
              </a:rPr>
              <a:t> 34 </a:t>
            </a:r>
            <a:r>
              <a:rPr lang="en-US" sz="1050" b="1" dirty="0" err="1">
                <a:solidFill>
                  <a:schemeClr val="tx1"/>
                </a:solidFill>
                <a:latin typeface="Candara" panose="020E0502030303020204" pitchFamily="34" charset="0"/>
              </a:rPr>
              <a:t>provinsi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.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Jumlah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sampel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seluruhnya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sebanyak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b="1" dirty="0">
                <a:solidFill>
                  <a:schemeClr val="tx1"/>
                </a:solidFill>
                <a:latin typeface="Candara" panose="020E0502030303020204" pitchFamily="34" charset="0"/>
              </a:rPr>
              <a:t>10.040 </a:t>
            </a:r>
            <a:r>
              <a:rPr lang="en-US" sz="1050" b="1" dirty="0" err="1">
                <a:solidFill>
                  <a:schemeClr val="tx1"/>
                </a:solidFill>
                <a:latin typeface="Candara" panose="020E0502030303020204" pitchFamily="34" charset="0"/>
              </a:rPr>
              <a:t>rumah</a:t>
            </a:r>
            <a:r>
              <a:rPr lang="en-US" sz="1050" b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b="1" dirty="0" err="1">
                <a:solidFill>
                  <a:schemeClr val="tx1"/>
                </a:solidFill>
                <a:latin typeface="Candara" panose="020E0502030303020204" pitchFamily="34" charset="0"/>
              </a:rPr>
              <a:t>tangga</a:t>
            </a:r>
            <a:endParaRPr lang="en-US" sz="105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21" name="Chart 20"/>
          <p:cNvGraphicFramePr>
            <a:graphicFrameLocks/>
          </p:cNvGraphicFramePr>
          <p:nvPr/>
        </p:nvGraphicFramePr>
        <p:xfrm>
          <a:off x="4572001" y="2321266"/>
          <a:ext cx="4534445" cy="1701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2" name="Rectangle 21"/>
          <p:cNvSpPr/>
          <p:nvPr/>
        </p:nvSpPr>
        <p:spPr>
          <a:xfrm>
            <a:off x="4572001" y="1613647"/>
            <a:ext cx="4560263" cy="6995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just">
              <a:buFont typeface="Wingdings" panose="05000000000000000000" pitchFamily="2" charset="2"/>
              <a:buChar char="q"/>
            </a:pPr>
            <a:r>
              <a:rPr lang="en-US" sz="1050" b="1" dirty="0">
                <a:solidFill>
                  <a:schemeClr val="tx1"/>
                </a:solidFill>
                <a:latin typeface="Candara" panose="020E0502030303020204" pitchFamily="34" charset="0"/>
              </a:rPr>
              <a:t>IPAK </a:t>
            </a:r>
            <a:r>
              <a:rPr lang="en-US" sz="1050" b="1" dirty="0" err="1">
                <a:solidFill>
                  <a:schemeClr val="tx1"/>
                </a:solidFill>
                <a:latin typeface="Candara" panose="020E0502030303020204" pitchFamily="34" charset="0"/>
              </a:rPr>
              <a:t>mengukur</a:t>
            </a:r>
            <a:r>
              <a:rPr lang="en-US" sz="1050" b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b="1" dirty="0" err="1">
                <a:solidFill>
                  <a:schemeClr val="tx1"/>
                </a:solidFill>
                <a:latin typeface="Candara" panose="020E0502030303020204" pitchFamily="34" charset="0"/>
              </a:rPr>
              <a:t>budaya</a:t>
            </a:r>
            <a:r>
              <a:rPr lang="en-US" sz="1050" b="1" dirty="0">
                <a:solidFill>
                  <a:schemeClr val="tx1"/>
                </a:solidFill>
                <a:latin typeface="Candara" panose="020E0502030303020204" pitchFamily="34" charset="0"/>
              </a:rPr>
              <a:t> zero tolerance </a:t>
            </a:r>
            <a:r>
              <a:rPr lang="en-US" sz="1050" b="1" dirty="0" err="1">
                <a:solidFill>
                  <a:schemeClr val="tx1"/>
                </a:solidFill>
                <a:latin typeface="Candara" panose="020E0502030303020204" pitchFamily="34" charset="0"/>
              </a:rPr>
              <a:t>terhadap</a:t>
            </a:r>
            <a:r>
              <a:rPr lang="en-US" sz="1050" b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b="1" dirty="0" err="1">
                <a:solidFill>
                  <a:schemeClr val="tx1"/>
                </a:solidFill>
                <a:latin typeface="Candara" panose="020E0502030303020204" pitchFamily="34" charset="0"/>
              </a:rPr>
              <a:t>korupsi</a:t>
            </a:r>
            <a:r>
              <a:rPr lang="en-US" sz="1050" b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b="1" dirty="0" err="1">
                <a:solidFill>
                  <a:schemeClr val="tx1"/>
                </a:solidFill>
                <a:latin typeface="Candara" panose="020E0502030303020204" pitchFamily="34" charset="0"/>
              </a:rPr>
              <a:t>skala</a:t>
            </a:r>
            <a:r>
              <a:rPr lang="en-US" sz="1050" b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b="1" dirty="0" err="1">
                <a:solidFill>
                  <a:schemeClr val="tx1"/>
                </a:solidFill>
                <a:latin typeface="Candara" panose="020E0502030303020204" pitchFamily="34" charset="0"/>
              </a:rPr>
              <a:t>kecil</a:t>
            </a:r>
            <a:r>
              <a:rPr lang="en-US" sz="1050" b="1" dirty="0">
                <a:solidFill>
                  <a:schemeClr val="tx1"/>
                </a:solidFill>
                <a:latin typeface="Candara" panose="020E0502030303020204" pitchFamily="34" charset="0"/>
              </a:rPr>
              <a:t> (petty corruption), </a:t>
            </a:r>
            <a:r>
              <a:rPr lang="en-US" sz="1050" b="1" dirty="0" err="1">
                <a:solidFill>
                  <a:schemeClr val="tx1"/>
                </a:solidFill>
                <a:latin typeface="Candara" panose="020E0502030303020204" pitchFamily="34" charset="0"/>
              </a:rPr>
              <a:t>bukan</a:t>
            </a:r>
            <a:r>
              <a:rPr lang="en-US" sz="1050" b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b="1" dirty="0" err="1">
                <a:solidFill>
                  <a:schemeClr val="tx1"/>
                </a:solidFill>
                <a:latin typeface="Candara" panose="020E0502030303020204" pitchFamily="34" charset="0"/>
              </a:rPr>
              <a:t>korupsi</a:t>
            </a:r>
            <a:r>
              <a:rPr lang="en-US" sz="1050" b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b="1" dirty="0" err="1">
                <a:solidFill>
                  <a:schemeClr val="tx1"/>
                </a:solidFill>
                <a:latin typeface="Candara" panose="020E0502030303020204" pitchFamily="34" charset="0"/>
              </a:rPr>
              <a:t>skala</a:t>
            </a:r>
            <a:r>
              <a:rPr lang="en-US" sz="1050" b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b="1" dirty="0" err="1">
                <a:solidFill>
                  <a:schemeClr val="tx1"/>
                </a:solidFill>
                <a:latin typeface="Candara" panose="020E0502030303020204" pitchFamily="34" charset="0"/>
              </a:rPr>
              <a:t>besar</a:t>
            </a:r>
            <a:r>
              <a:rPr lang="en-US" sz="1050" b="1" dirty="0">
                <a:solidFill>
                  <a:schemeClr val="tx1"/>
                </a:solidFill>
                <a:latin typeface="Candara" panose="020E0502030303020204" pitchFamily="34" charset="0"/>
              </a:rPr>
              <a:t> (grand corruption)</a:t>
            </a:r>
          </a:p>
          <a:p>
            <a:pPr marL="214313" indent="-214313" algn="just">
              <a:buFont typeface="Wingdings" panose="05000000000000000000" pitchFamily="2" charset="2"/>
              <a:buChar char="q"/>
            </a:pPr>
            <a:r>
              <a:rPr lang="en-US" sz="1050" b="1" dirty="0" err="1">
                <a:solidFill>
                  <a:schemeClr val="tx1"/>
                </a:solidFill>
                <a:latin typeface="Candara" panose="020E0502030303020204" pitchFamily="34" charset="0"/>
              </a:rPr>
              <a:t>Kuesioner</a:t>
            </a:r>
            <a:r>
              <a:rPr lang="en-US" sz="1050" b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b="1" dirty="0" err="1">
                <a:solidFill>
                  <a:schemeClr val="tx1"/>
                </a:solidFill>
                <a:latin typeface="Candara" panose="020E0502030303020204" pitchFamily="34" charset="0"/>
              </a:rPr>
              <a:t>mencakup</a:t>
            </a:r>
            <a:r>
              <a:rPr lang="en-US" sz="1050" b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b="1" dirty="0" err="1">
                <a:solidFill>
                  <a:schemeClr val="tx1"/>
                </a:solidFill>
                <a:latin typeface="Candara" panose="020E0502030303020204" pitchFamily="34" charset="0"/>
              </a:rPr>
              <a:t>layanan</a:t>
            </a:r>
            <a:r>
              <a:rPr lang="en-US" sz="1050" b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b="1" dirty="0" err="1">
                <a:solidFill>
                  <a:schemeClr val="tx1"/>
                </a:solidFill>
                <a:latin typeface="Candara" panose="020E0502030303020204" pitchFamily="34" charset="0"/>
              </a:rPr>
              <a:t>publik</a:t>
            </a:r>
            <a:r>
              <a:rPr lang="en-US" sz="1050" b="1" dirty="0">
                <a:solidFill>
                  <a:schemeClr val="tx1"/>
                </a:solidFill>
                <a:latin typeface="Candara" panose="020E0502030303020204" pitchFamily="34" charset="0"/>
              </a:rPr>
              <a:t> yang </a:t>
            </a:r>
            <a:r>
              <a:rPr lang="en-US" sz="1050" b="1" dirty="0" err="1">
                <a:solidFill>
                  <a:schemeClr val="tx1"/>
                </a:solidFill>
                <a:latin typeface="Candara" panose="020E0502030303020204" pitchFamily="34" charset="0"/>
              </a:rPr>
              <a:t>dilaksanakan</a:t>
            </a:r>
            <a:r>
              <a:rPr lang="en-US" sz="1050" b="1" dirty="0">
                <a:solidFill>
                  <a:schemeClr val="tx1"/>
                </a:solidFill>
                <a:latin typeface="Candara" panose="020E0502030303020204" pitchFamily="34" charset="0"/>
              </a:rPr>
              <a:t> PEMERINTAH PUSAT </a:t>
            </a:r>
            <a:r>
              <a:rPr lang="en-US" sz="1050" b="1" dirty="0" err="1">
                <a:solidFill>
                  <a:schemeClr val="tx1"/>
                </a:solidFill>
                <a:latin typeface="Candara" panose="020E0502030303020204" pitchFamily="34" charset="0"/>
              </a:rPr>
              <a:t>dan</a:t>
            </a:r>
            <a:r>
              <a:rPr lang="en-US" sz="1050" b="1" dirty="0">
                <a:solidFill>
                  <a:schemeClr val="tx1"/>
                </a:solidFill>
                <a:latin typeface="Candara" panose="020E0502030303020204" pitchFamily="34" charset="0"/>
              </a:rPr>
              <a:t> PEMERINTAH DAERAH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84668" y="4883876"/>
            <a:ext cx="881743" cy="411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IPAK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630092" y="4428445"/>
            <a:ext cx="1090748" cy="411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Persepsi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630092" y="5319618"/>
            <a:ext cx="1090748" cy="411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Pengalaman</a:t>
            </a:r>
            <a:endParaRPr lang="en-US" sz="1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90262" y="4077295"/>
            <a:ext cx="1939835" cy="1012322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083335" y="4125603"/>
            <a:ext cx="1753688" cy="2826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>
                <a:solidFill>
                  <a:schemeClr val="tx1"/>
                </a:solidFill>
                <a:latin typeface="Candara" panose="020E0502030303020204" pitchFamily="34" charset="0"/>
              </a:rPr>
              <a:t>Persepsi</a:t>
            </a:r>
            <a:r>
              <a:rPr lang="en-US" sz="9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Candara" panose="020E0502030303020204" pitchFamily="34" charset="0"/>
              </a:rPr>
              <a:t>Keluarga</a:t>
            </a:r>
            <a:endParaRPr lang="en-US" sz="9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900" dirty="0">
                <a:solidFill>
                  <a:schemeClr val="tx1"/>
                </a:solidFill>
                <a:latin typeface="Candara" panose="020E0502030303020204" pitchFamily="34" charset="0"/>
              </a:rPr>
              <a:t>(8 </a:t>
            </a:r>
            <a:r>
              <a:rPr lang="en-US" sz="900" dirty="0" err="1">
                <a:solidFill>
                  <a:schemeClr val="tx1"/>
                </a:solidFill>
                <a:latin typeface="Candara" panose="020E0502030303020204" pitchFamily="34" charset="0"/>
              </a:rPr>
              <a:t>indikator</a:t>
            </a:r>
            <a:r>
              <a:rPr lang="en-US" sz="900" dirty="0">
                <a:solidFill>
                  <a:schemeClr val="tx1"/>
                </a:solidFill>
                <a:latin typeface="Candara" panose="020E0502030303020204" pitchFamily="34" charset="0"/>
              </a:rPr>
              <a:t>)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083335" y="4428445"/>
            <a:ext cx="1753688" cy="2826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>
                <a:solidFill>
                  <a:schemeClr val="tx1"/>
                </a:solidFill>
                <a:latin typeface="Candara" panose="020E0502030303020204" pitchFamily="34" charset="0"/>
              </a:rPr>
              <a:t>Persepsi</a:t>
            </a:r>
            <a:r>
              <a:rPr lang="en-US" sz="9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Candara" panose="020E0502030303020204" pitchFamily="34" charset="0"/>
              </a:rPr>
              <a:t>Komunitas</a:t>
            </a:r>
            <a:endParaRPr lang="en-US" sz="9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900" dirty="0">
                <a:solidFill>
                  <a:schemeClr val="tx1"/>
                </a:solidFill>
                <a:latin typeface="Candara" panose="020E0502030303020204" pitchFamily="34" charset="0"/>
              </a:rPr>
              <a:t>(5 </a:t>
            </a:r>
            <a:r>
              <a:rPr lang="en-US" sz="900" dirty="0" err="1">
                <a:solidFill>
                  <a:schemeClr val="tx1"/>
                </a:solidFill>
                <a:latin typeface="Candara" panose="020E0502030303020204" pitchFamily="34" charset="0"/>
              </a:rPr>
              <a:t>indikator</a:t>
            </a:r>
            <a:r>
              <a:rPr lang="en-US" sz="900" dirty="0">
                <a:solidFill>
                  <a:schemeClr val="tx1"/>
                </a:solidFill>
                <a:latin typeface="Candara" panose="020E0502030303020204" pitchFamily="34" charset="0"/>
              </a:rPr>
              <a:t>)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083335" y="4736918"/>
            <a:ext cx="1753688" cy="2826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>
                <a:solidFill>
                  <a:schemeClr val="tx1"/>
                </a:solidFill>
                <a:latin typeface="Candara" panose="020E0502030303020204" pitchFamily="34" charset="0"/>
              </a:rPr>
              <a:t>Persepsi</a:t>
            </a:r>
            <a:r>
              <a:rPr lang="en-US" sz="9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Candara" panose="020E0502030303020204" pitchFamily="34" charset="0"/>
              </a:rPr>
              <a:t>Publik</a:t>
            </a:r>
            <a:endParaRPr lang="en-US" sz="9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900" dirty="0">
                <a:solidFill>
                  <a:schemeClr val="tx1"/>
                </a:solidFill>
                <a:latin typeface="Candara" panose="020E0502030303020204" pitchFamily="34" charset="0"/>
              </a:rPr>
              <a:t>(14 </a:t>
            </a:r>
            <a:r>
              <a:rPr lang="en-US" sz="900" dirty="0" err="1">
                <a:solidFill>
                  <a:schemeClr val="tx1"/>
                </a:solidFill>
                <a:latin typeface="Candara" panose="020E0502030303020204" pitchFamily="34" charset="0"/>
              </a:rPr>
              <a:t>indikator</a:t>
            </a:r>
            <a:r>
              <a:rPr lang="en-US" sz="900" dirty="0">
                <a:solidFill>
                  <a:schemeClr val="tx1"/>
                </a:solidFill>
                <a:latin typeface="Candara" panose="020E0502030303020204" pitchFamily="34" charset="0"/>
              </a:rPr>
              <a:t>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990262" y="5137924"/>
            <a:ext cx="1939835" cy="774869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083335" y="5197384"/>
            <a:ext cx="1753688" cy="2826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>
                <a:solidFill>
                  <a:schemeClr val="tx1"/>
                </a:solidFill>
                <a:latin typeface="Candara" panose="020E0502030303020204" pitchFamily="34" charset="0"/>
              </a:rPr>
              <a:t>Pengalaman</a:t>
            </a:r>
            <a:r>
              <a:rPr lang="en-US" sz="9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Candara" panose="020E0502030303020204" pitchFamily="34" charset="0"/>
              </a:rPr>
              <a:t>Publik</a:t>
            </a:r>
            <a:endParaRPr lang="en-US" sz="9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900" dirty="0">
                <a:solidFill>
                  <a:schemeClr val="tx1"/>
                </a:solidFill>
                <a:latin typeface="Candara" panose="020E0502030303020204" pitchFamily="34" charset="0"/>
              </a:rPr>
              <a:t>(1 </a:t>
            </a:r>
            <a:r>
              <a:rPr lang="en-US" sz="900" dirty="0" err="1">
                <a:solidFill>
                  <a:schemeClr val="tx1"/>
                </a:solidFill>
                <a:latin typeface="Candara" panose="020E0502030303020204" pitchFamily="34" charset="0"/>
              </a:rPr>
              <a:t>indikator</a:t>
            </a:r>
            <a:r>
              <a:rPr lang="en-US" sz="900" dirty="0">
                <a:solidFill>
                  <a:schemeClr val="tx1"/>
                </a:solidFill>
                <a:latin typeface="Candara" panose="020E0502030303020204" pitchFamily="34" charset="0"/>
              </a:rPr>
              <a:t>)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083335" y="5539522"/>
            <a:ext cx="1753688" cy="2826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>
                <a:solidFill>
                  <a:schemeClr val="tx1"/>
                </a:solidFill>
                <a:latin typeface="Candara" panose="020E0502030303020204" pitchFamily="34" charset="0"/>
              </a:rPr>
              <a:t>Pengalaman</a:t>
            </a:r>
            <a:r>
              <a:rPr lang="en-US" sz="9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Candara" panose="020E0502030303020204" pitchFamily="34" charset="0"/>
              </a:rPr>
              <a:t>Lainnya</a:t>
            </a:r>
            <a:endParaRPr lang="en-US" sz="9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900" dirty="0">
                <a:solidFill>
                  <a:schemeClr val="tx1"/>
                </a:solidFill>
                <a:latin typeface="Candara" panose="020E0502030303020204" pitchFamily="34" charset="0"/>
              </a:rPr>
              <a:t>(5 </a:t>
            </a:r>
            <a:r>
              <a:rPr lang="en-US" sz="900" dirty="0" err="1">
                <a:solidFill>
                  <a:schemeClr val="tx1"/>
                </a:solidFill>
                <a:latin typeface="Candara" panose="020E0502030303020204" pitchFamily="34" charset="0"/>
              </a:rPr>
              <a:t>indikator</a:t>
            </a:r>
            <a:r>
              <a:rPr lang="en-US" sz="900" dirty="0">
                <a:solidFill>
                  <a:schemeClr val="tx1"/>
                </a:solidFill>
                <a:latin typeface="Candara" panose="020E0502030303020204" pitchFamily="34" charset="0"/>
              </a:rPr>
              <a:t>)</a:t>
            </a:r>
          </a:p>
        </p:txBody>
      </p:sp>
      <p:cxnSp>
        <p:nvCxnSpPr>
          <p:cNvPr id="38" name="Straight Connector 37"/>
          <p:cNvCxnSpPr>
            <a:stCxn id="29" idx="3"/>
          </p:cNvCxnSpPr>
          <p:nvPr/>
        </p:nvCxnSpPr>
        <p:spPr>
          <a:xfrm>
            <a:off x="6720839" y="4634185"/>
            <a:ext cx="3624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789422" y="4299363"/>
            <a:ext cx="2939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789422" y="4883876"/>
            <a:ext cx="2939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789422" y="4299364"/>
            <a:ext cx="0" cy="584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789422" y="5373733"/>
            <a:ext cx="2939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789422" y="5690558"/>
            <a:ext cx="2939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789422" y="5372970"/>
            <a:ext cx="0" cy="309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6720840" y="5539522"/>
            <a:ext cx="68582" cy="1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29" idx="1"/>
          </p:cNvCxnSpPr>
          <p:nvPr/>
        </p:nvCxnSpPr>
        <p:spPr>
          <a:xfrm flipH="1">
            <a:off x="5125539" y="4634185"/>
            <a:ext cx="5045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5125538" y="5539522"/>
            <a:ext cx="5045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24" idx="0"/>
          </p:cNvCxnSpPr>
          <p:nvPr/>
        </p:nvCxnSpPr>
        <p:spPr>
          <a:xfrm>
            <a:off x="5125537" y="4634185"/>
            <a:ext cx="2" cy="249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24" idx="2"/>
          </p:cNvCxnSpPr>
          <p:nvPr/>
        </p:nvCxnSpPr>
        <p:spPr>
          <a:xfrm flipV="1">
            <a:off x="5125537" y="5295356"/>
            <a:ext cx="2" cy="244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4572000" y="4002133"/>
            <a:ext cx="4470763" cy="19986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14011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1"/>
            <a:ext cx="9144000" cy="2736299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" b="1" dirty="0">
                <a:solidFill>
                  <a:schemeClr val="bg1"/>
                </a:solidFill>
              </a:rPr>
              <a:t> </a:t>
            </a:r>
          </a:p>
          <a:p>
            <a:pPr algn="ctr">
              <a:buNone/>
            </a:pP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id-ID" sz="3000" b="1" dirty="0">
                <a:solidFill>
                  <a:schemeClr val="bg1"/>
                </a:solidFill>
              </a:rPr>
              <a:t>PENGENDALIAN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id-ID" sz="3000" b="1" dirty="0">
                <a:solidFill>
                  <a:schemeClr val="bg1"/>
                </a:solidFill>
              </a:rPr>
              <a:t>GRATIFIKASI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</a:p>
          <a:p>
            <a:pPr algn="ctr">
              <a:buNone/>
            </a:pPr>
            <a:r>
              <a:rPr lang="id-ID" sz="3000" b="1" dirty="0">
                <a:solidFill>
                  <a:schemeClr val="bg1"/>
                </a:solidFill>
              </a:rPr>
              <a:t>DI LINGKUNGAN PEMERINTAH </a:t>
            </a:r>
            <a:endParaRPr lang="en-US" sz="3000" b="1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id-ID" sz="3000" b="1" dirty="0">
                <a:solidFill>
                  <a:schemeClr val="bg1"/>
                </a:solidFill>
              </a:rPr>
              <a:t>KABUPATEN WONOGIRI</a:t>
            </a:r>
            <a:endParaRPr lang="en-US" sz="30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id-ID" sz="13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sz="26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sz="4400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E978CB4-1B16-CE60-9BC7-AFF0CE702908}"/>
              </a:ext>
            </a:extLst>
          </p:cNvPr>
          <p:cNvCxnSpPr/>
          <p:nvPr/>
        </p:nvCxnSpPr>
        <p:spPr>
          <a:xfrm>
            <a:off x="0" y="3717032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3CF2E3-01CF-FC10-F309-3CE5AC9F2347}"/>
              </a:ext>
            </a:extLst>
          </p:cNvPr>
          <p:cNvCxnSpPr/>
          <p:nvPr/>
        </p:nvCxnSpPr>
        <p:spPr>
          <a:xfrm>
            <a:off x="-36512" y="692696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357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374063" cy="8493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id-ID" b="1" dirty="0"/>
              <a:t>DELIK PIDANA </a:t>
            </a:r>
            <a:r>
              <a:rPr lang="en-US" b="1" dirty="0"/>
              <a:t>KORUPSI</a:t>
            </a:r>
            <a:br>
              <a:rPr lang="id-ID" sz="3200" b="1" dirty="0"/>
            </a:br>
            <a:r>
              <a:rPr lang="id-ID" sz="2000" b="1" dirty="0"/>
              <a:t>(UU No. 31 Th 1999 jo UU No. 20 Th 2001)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785652"/>
              </p:ext>
            </p:extLst>
          </p:nvPr>
        </p:nvGraphicFramePr>
        <p:xfrm>
          <a:off x="467544" y="1412776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3995738" y="3357563"/>
            <a:ext cx="1346200" cy="13462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/>
              <a:t>Korupsi</a:t>
            </a: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4427538" y="1042988"/>
            <a:ext cx="43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b="1" i="1" dirty="0">
                <a:latin typeface="Comic Sans MS" pitchFamily="66" charset="0"/>
              </a:rPr>
              <a:t>1</a:t>
            </a:r>
          </a:p>
        </p:txBody>
      </p: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6300788" y="1979613"/>
            <a:ext cx="325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b="1" i="1" dirty="0">
                <a:latin typeface="Comic Sans MS" pitchFamily="66" charset="0"/>
              </a:rPr>
              <a:t>2</a:t>
            </a:r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6950914" y="3846513"/>
            <a:ext cx="325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b="1" i="1" dirty="0">
                <a:latin typeface="Comic Sans MS" pitchFamily="66" charset="0"/>
              </a:rPr>
              <a:t>3</a:t>
            </a:r>
          </a:p>
        </p:txBody>
      </p:sp>
      <p:sp>
        <p:nvSpPr>
          <p:cNvPr id="3080" name="TextBox 8"/>
          <p:cNvSpPr txBox="1">
            <a:spLocks noChangeArrowheads="1"/>
          </p:cNvSpPr>
          <p:nvPr/>
        </p:nvSpPr>
        <p:spPr bwMode="auto">
          <a:xfrm>
            <a:off x="5435600" y="5508625"/>
            <a:ext cx="32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b="1" i="1" dirty="0">
                <a:latin typeface="Comic Sans MS" pitchFamily="66" charset="0"/>
              </a:rPr>
              <a:t>4</a:t>
            </a:r>
          </a:p>
        </p:txBody>
      </p:sp>
      <p:sp>
        <p:nvSpPr>
          <p:cNvPr id="3081" name="TextBox 9"/>
          <p:cNvSpPr txBox="1">
            <a:spLocks noChangeArrowheads="1"/>
          </p:cNvSpPr>
          <p:nvPr/>
        </p:nvSpPr>
        <p:spPr bwMode="auto">
          <a:xfrm>
            <a:off x="3419475" y="5508625"/>
            <a:ext cx="32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b="1" i="1" dirty="0">
                <a:latin typeface="Comic Sans MS" pitchFamily="66" charset="0"/>
              </a:rPr>
              <a:t>5</a:t>
            </a:r>
          </a:p>
        </p:txBody>
      </p:sp>
      <p:sp>
        <p:nvSpPr>
          <p:cNvPr id="3082" name="TextBox 10"/>
          <p:cNvSpPr txBox="1">
            <a:spLocks noChangeArrowheads="1"/>
          </p:cNvSpPr>
          <p:nvPr/>
        </p:nvSpPr>
        <p:spPr bwMode="auto">
          <a:xfrm>
            <a:off x="1763688" y="3846513"/>
            <a:ext cx="32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b="1" i="1" dirty="0">
                <a:latin typeface="Comic Sans MS" pitchFamily="66" charset="0"/>
              </a:rPr>
              <a:t>6</a:t>
            </a:r>
          </a:p>
        </p:txBody>
      </p:sp>
      <p:sp>
        <p:nvSpPr>
          <p:cNvPr id="3083" name="TextBox 11"/>
          <p:cNvSpPr txBox="1">
            <a:spLocks noChangeArrowheads="1"/>
          </p:cNvSpPr>
          <p:nvPr/>
        </p:nvSpPr>
        <p:spPr bwMode="auto">
          <a:xfrm>
            <a:off x="2555875" y="1989138"/>
            <a:ext cx="32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b="1" dirty="0">
                <a:latin typeface="Comic Sans MS" pitchFamily="66" charset="0"/>
              </a:rPr>
              <a:t>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12638" y="1052736"/>
            <a:ext cx="4286473" cy="143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847725" y="1557338"/>
            <a:ext cx="7710488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9pPr>
          </a:lstStyle>
          <a:p>
            <a:pPr>
              <a:lnSpc>
                <a:spcPct val="93000"/>
              </a:lnSpc>
              <a:spcBef>
                <a:spcPts val="500"/>
              </a:spcBef>
              <a:buClrTx/>
              <a:buFontTx/>
              <a:buNone/>
              <a:defRPr/>
            </a:pPr>
            <a:r>
              <a:rPr lang="en-GB" sz="2000" dirty="0" err="1">
                <a:solidFill>
                  <a:srgbClr val="28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Menurut</a:t>
            </a:r>
            <a:r>
              <a:rPr lang="en-GB" sz="2000" dirty="0">
                <a:solidFill>
                  <a:srgbClr val="28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UU No.31/1999 </a:t>
            </a:r>
            <a:r>
              <a:rPr lang="en-GB" sz="2000" dirty="0" err="1">
                <a:solidFill>
                  <a:srgbClr val="28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jo</a:t>
            </a:r>
            <a:r>
              <a:rPr lang="en-GB" sz="2000" dirty="0">
                <a:solidFill>
                  <a:srgbClr val="28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. UU No. 20 </a:t>
            </a:r>
            <a:r>
              <a:rPr lang="en-GB" sz="2000" dirty="0" err="1">
                <a:solidFill>
                  <a:srgbClr val="28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Tahun</a:t>
            </a:r>
            <a:r>
              <a:rPr lang="en-GB" sz="2000" dirty="0">
                <a:solidFill>
                  <a:srgbClr val="28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2001, </a:t>
            </a:r>
            <a:r>
              <a:rPr lang="en-GB" sz="2000" dirty="0" err="1">
                <a:solidFill>
                  <a:srgbClr val="28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Penjelasan</a:t>
            </a:r>
            <a:r>
              <a:rPr lang="en-GB" sz="2000" dirty="0">
                <a:solidFill>
                  <a:srgbClr val="28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en-GB" sz="2000" dirty="0" err="1">
                <a:solidFill>
                  <a:srgbClr val="28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Pasal</a:t>
            </a:r>
            <a:r>
              <a:rPr lang="en-GB" sz="2000" dirty="0">
                <a:solidFill>
                  <a:srgbClr val="28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12 b </a:t>
            </a:r>
            <a:r>
              <a:rPr lang="en-GB" sz="2000" dirty="0" err="1">
                <a:solidFill>
                  <a:srgbClr val="28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ayat</a:t>
            </a:r>
            <a:r>
              <a:rPr lang="en-GB" sz="2000" dirty="0">
                <a:solidFill>
                  <a:srgbClr val="28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(1), Gratifikasi </a:t>
            </a:r>
            <a:r>
              <a:rPr lang="en-GB" sz="2000" dirty="0" err="1">
                <a:solidFill>
                  <a:srgbClr val="28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adalah</a:t>
            </a:r>
            <a:r>
              <a:rPr lang="en-GB" sz="2000" dirty="0">
                <a:solidFill>
                  <a:srgbClr val="28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 :</a:t>
            </a:r>
          </a:p>
          <a:p>
            <a:pPr>
              <a:lnSpc>
                <a:spcPct val="93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en-GB" sz="1000" dirty="0">
              <a:solidFill>
                <a:srgbClr val="28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  <a:p>
            <a:pPr algn="just">
              <a:lnSpc>
                <a:spcPct val="93000"/>
              </a:lnSpc>
              <a:spcBef>
                <a:spcPts val="1000"/>
              </a:spcBef>
              <a:buClrTx/>
              <a:buFontTx/>
              <a:buNone/>
              <a:defRPr/>
            </a:pP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Pemberian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dalam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arti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luas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,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yakni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meliputi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pemberian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uang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,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barang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,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rabat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(</a:t>
            </a:r>
            <a:r>
              <a:rPr lang="en-GB" sz="28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discount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),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komisi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,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pinjaman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tanpa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bunga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,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tiket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perjalanan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,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fasilitas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penginapan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,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perjalanan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wisata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,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pengobatan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cuma-cuma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,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dan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fasilitas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lainnya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.</a:t>
            </a:r>
          </a:p>
          <a:p>
            <a:pPr algn="just">
              <a:lnSpc>
                <a:spcPct val="93000"/>
              </a:lnSpc>
              <a:spcBef>
                <a:spcPts val="1000"/>
              </a:spcBef>
              <a:buClrTx/>
              <a:buFontTx/>
              <a:buNone/>
              <a:defRPr/>
            </a:pPr>
            <a:endParaRPr lang="en-GB" sz="1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  <a:p>
            <a:pPr algn="just">
              <a:lnSpc>
                <a:spcPct val="93000"/>
              </a:lnSpc>
              <a:spcBef>
                <a:spcPts val="1000"/>
              </a:spcBef>
              <a:buClrTx/>
              <a:buFontTx/>
              <a:buNone/>
              <a:defRPr/>
            </a:pPr>
            <a:endParaRPr lang="en-GB" sz="2000" dirty="0">
              <a:solidFill>
                <a:srgbClr val="28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PENGERTIAN GRATIFIKASI</a:t>
            </a:r>
            <a:endParaRPr lang="en-SG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43056" cy="762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/>
              <a:t>GRATIFIKASI DILARANG APABILA: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851920" y="1484784"/>
            <a:ext cx="4680520" cy="4800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200" b="1" dirty="0" err="1">
                <a:cs typeface="Arial" pitchFamily="34" charset="0"/>
              </a:rPr>
              <a:t>Berhubungan</a:t>
            </a:r>
            <a:endParaRPr lang="id-ID" sz="3200" b="1" dirty="0">
              <a:cs typeface="Arial" pitchFamily="34" charset="0"/>
            </a:endParaRPr>
          </a:p>
          <a:p>
            <a:pPr algn="ctr">
              <a:defRPr/>
            </a:pPr>
            <a:endParaRPr lang="id-ID" sz="3200" b="1" dirty="0">
              <a:cs typeface="Arial" pitchFamily="34" charset="0"/>
            </a:endParaRPr>
          </a:p>
          <a:p>
            <a:pPr algn="ctr">
              <a:defRPr/>
            </a:pPr>
            <a:r>
              <a:rPr lang="en-US" sz="3200" b="1" dirty="0" err="1">
                <a:cs typeface="Arial" pitchFamily="34" charset="0"/>
              </a:rPr>
              <a:t>dengan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jabatan</a:t>
            </a:r>
            <a:r>
              <a:rPr lang="en-US" sz="3200" b="1" dirty="0">
                <a:cs typeface="Arial" pitchFamily="34" charset="0"/>
              </a:rPr>
              <a:t> </a:t>
            </a:r>
            <a:endParaRPr lang="id-ID" sz="3200" b="1" dirty="0">
              <a:cs typeface="Arial" pitchFamily="34" charset="0"/>
            </a:endParaRPr>
          </a:p>
          <a:p>
            <a:pPr algn="ctr">
              <a:defRPr/>
            </a:pPr>
            <a:endParaRPr lang="id-ID" sz="3200" b="1" dirty="0">
              <a:cs typeface="Arial" pitchFamily="34" charset="0"/>
            </a:endParaRPr>
          </a:p>
          <a:p>
            <a:pPr algn="ctr">
              <a:defRPr/>
            </a:pPr>
            <a:r>
              <a:rPr lang="en-US" sz="3200" b="1" dirty="0" err="1">
                <a:cs typeface="Arial" pitchFamily="34" charset="0"/>
              </a:rPr>
              <a:t>dan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bertentangan</a:t>
            </a:r>
            <a:r>
              <a:rPr lang="en-US" sz="3200" b="1" dirty="0">
                <a:cs typeface="Arial" pitchFamily="34" charset="0"/>
              </a:rPr>
              <a:t> </a:t>
            </a:r>
            <a:endParaRPr lang="id-ID" sz="3200" b="1" dirty="0">
              <a:cs typeface="Arial" pitchFamily="34" charset="0"/>
            </a:endParaRPr>
          </a:p>
          <a:p>
            <a:pPr algn="ctr">
              <a:defRPr/>
            </a:pPr>
            <a:endParaRPr lang="id-ID" sz="3200" b="1" dirty="0">
              <a:cs typeface="Arial" pitchFamily="34" charset="0"/>
            </a:endParaRPr>
          </a:p>
          <a:p>
            <a:pPr algn="ctr">
              <a:defRPr/>
            </a:pPr>
            <a:r>
              <a:rPr lang="en-US" sz="3200" b="1" dirty="0" err="1">
                <a:cs typeface="Arial" pitchFamily="34" charset="0"/>
              </a:rPr>
              <a:t>dengan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tugas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atau</a:t>
            </a:r>
            <a:r>
              <a:rPr lang="en-US" sz="3200" b="1" dirty="0">
                <a:cs typeface="Arial" pitchFamily="34" charset="0"/>
              </a:rPr>
              <a:t> </a:t>
            </a:r>
            <a:endParaRPr lang="id-ID" sz="3200" b="1" dirty="0">
              <a:cs typeface="Arial" pitchFamily="34" charset="0"/>
            </a:endParaRPr>
          </a:p>
          <a:p>
            <a:pPr algn="ctr">
              <a:defRPr/>
            </a:pPr>
            <a:endParaRPr lang="id-ID" sz="3200" b="1" dirty="0">
              <a:cs typeface="Arial" pitchFamily="34" charset="0"/>
            </a:endParaRPr>
          </a:p>
          <a:p>
            <a:pPr algn="ctr">
              <a:defRPr/>
            </a:pPr>
            <a:r>
              <a:rPr lang="en-US" sz="3200" b="1" dirty="0" err="1">
                <a:cs typeface="Arial" pitchFamily="34" charset="0"/>
              </a:rPr>
              <a:t>kewajiban</a:t>
            </a:r>
            <a:endParaRPr lang="en-US" sz="3200" b="1" dirty="0">
              <a:cs typeface="Arial" pitchFamily="34" charset="0"/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57350"/>
            <a:ext cx="3703638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57709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899592" y="709613"/>
            <a:ext cx="64008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lnSpc>
                <a:spcPct val="95000"/>
              </a:lnSpc>
              <a:buClrTx/>
              <a:buFontTx/>
              <a:buNone/>
              <a:defRPr/>
            </a:pPr>
            <a:r>
              <a:rPr lang="id-ID" sz="3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SANKSI</a:t>
            </a:r>
            <a:endParaRPr lang="en-GB" sz="32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900113" y="1679575"/>
            <a:ext cx="8229600" cy="220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 dirty="0" err="1">
                <a:solidFill>
                  <a:srgbClr val="CC0000"/>
                </a:solidFill>
                <a:ea typeface="MS Gothic" pitchFamily="49" charset="-128"/>
              </a:rPr>
              <a:t>Pasal</a:t>
            </a:r>
            <a:r>
              <a:rPr lang="en-GB" sz="2800" b="1" dirty="0">
                <a:solidFill>
                  <a:srgbClr val="CC0000"/>
                </a:solidFill>
                <a:ea typeface="MS Gothic" pitchFamily="49" charset="-128"/>
              </a:rPr>
              <a:t> 12 b </a:t>
            </a:r>
            <a:r>
              <a:rPr lang="en-GB" sz="2800" b="1" dirty="0" err="1">
                <a:solidFill>
                  <a:srgbClr val="CC0000"/>
                </a:solidFill>
                <a:ea typeface="MS Gothic" pitchFamily="49" charset="-128"/>
              </a:rPr>
              <a:t>ayat</a:t>
            </a:r>
            <a:r>
              <a:rPr lang="en-GB" sz="2800" b="1" dirty="0">
                <a:solidFill>
                  <a:srgbClr val="CC0000"/>
                </a:solidFill>
                <a:ea typeface="MS Gothic" pitchFamily="49" charset="-128"/>
              </a:rPr>
              <a:t> (2) UU No. 20/2001</a:t>
            </a: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dirty="0" err="1">
                <a:solidFill>
                  <a:srgbClr val="000000"/>
                </a:solidFill>
                <a:ea typeface="MS Gothic" pitchFamily="49" charset="-128"/>
              </a:rPr>
              <a:t>Pidana</a:t>
            </a:r>
            <a:r>
              <a:rPr lang="en-US" sz="2600" dirty="0">
                <a:solidFill>
                  <a:srgbClr val="000000"/>
                </a:solidFill>
                <a:ea typeface="MS Gothic" pitchFamily="49" charset="-128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MS Gothic" pitchFamily="49" charset="-128"/>
              </a:rPr>
              <a:t>penjara</a:t>
            </a:r>
            <a:r>
              <a:rPr lang="en-US" sz="2600" dirty="0">
                <a:solidFill>
                  <a:srgbClr val="000000"/>
                </a:solidFill>
                <a:ea typeface="MS Gothic" pitchFamily="49" charset="-128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MS Gothic" pitchFamily="49" charset="-128"/>
              </a:rPr>
              <a:t>seumur</a:t>
            </a:r>
            <a:r>
              <a:rPr lang="en-US" sz="2600" dirty="0">
                <a:solidFill>
                  <a:srgbClr val="000000"/>
                </a:solidFill>
                <a:ea typeface="MS Gothic" pitchFamily="49" charset="-128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MS Gothic" pitchFamily="49" charset="-128"/>
              </a:rPr>
              <a:t>hidup</a:t>
            </a:r>
            <a:r>
              <a:rPr lang="en-US" sz="2600" dirty="0">
                <a:solidFill>
                  <a:srgbClr val="000000"/>
                </a:solidFill>
                <a:ea typeface="MS Gothic" pitchFamily="49" charset="-128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MS Gothic" pitchFamily="49" charset="-128"/>
              </a:rPr>
              <a:t>atau</a:t>
            </a:r>
            <a:r>
              <a:rPr lang="en-US" sz="2600" dirty="0">
                <a:solidFill>
                  <a:srgbClr val="000000"/>
                </a:solidFill>
                <a:ea typeface="MS Gothic" pitchFamily="49" charset="-128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MS Gothic" pitchFamily="49" charset="-128"/>
              </a:rPr>
              <a:t>penjara</a:t>
            </a:r>
            <a:r>
              <a:rPr lang="en-US" sz="2600" dirty="0">
                <a:solidFill>
                  <a:srgbClr val="000000"/>
                </a:solidFill>
                <a:ea typeface="MS Gothic" pitchFamily="49" charset="-128"/>
              </a:rPr>
              <a:t> paling </a:t>
            </a:r>
            <a:r>
              <a:rPr lang="en-US" sz="2600" dirty="0" err="1">
                <a:solidFill>
                  <a:srgbClr val="000000"/>
                </a:solidFill>
                <a:ea typeface="MS Gothic" pitchFamily="49" charset="-128"/>
              </a:rPr>
              <a:t>singkat</a:t>
            </a:r>
            <a:r>
              <a:rPr lang="en-US" sz="2600" dirty="0">
                <a:solidFill>
                  <a:srgbClr val="000000"/>
                </a:solidFill>
                <a:ea typeface="MS Gothic" pitchFamily="49" charset="-128"/>
              </a:rPr>
              <a:t> 4 </a:t>
            </a:r>
            <a:r>
              <a:rPr lang="en-US" sz="2600" dirty="0" err="1">
                <a:solidFill>
                  <a:srgbClr val="000000"/>
                </a:solidFill>
                <a:ea typeface="MS Gothic" pitchFamily="49" charset="-128"/>
              </a:rPr>
              <a:t>tahun</a:t>
            </a:r>
            <a:r>
              <a:rPr lang="en-US" sz="2600" dirty="0">
                <a:solidFill>
                  <a:srgbClr val="000000"/>
                </a:solidFill>
                <a:ea typeface="MS Gothic" pitchFamily="49" charset="-128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MS Gothic" pitchFamily="49" charset="-128"/>
              </a:rPr>
              <a:t>dan</a:t>
            </a:r>
            <a:r>
              <a:rPr lang="en-US" sz="2600" dirty="0">
                <a:solidFill>
                  <a:srgbClr val="000000"/>
                </a:solidFill>
                <a:ea typeface="MS Gothic" pitchFamily="49" charset="-128"/>
              </a:rPr>
              <a:t> paling lama 20 </a:t>
            </a:r>
            <a:r>
              <a:rPr lang="en-US" sz="2600" dirty="0" err="1">
                <a:solidFill>
                  <a:srgbClr val="000000"/>
                </a:solidFill>
                <a:ea typeface="MS Gothic" pitchFamily="49" charset="-128"/>
              </a:rPr>
              <a:t>tahun</a:t>
            </a:r>
            <a:r>
              <a:rPr lang="en-US" sz="2600" dirty="0">
                <a:solidFill>
                  <a:srgbClr val="000000"/>
                </a:solidFill>
                <a:ea typeface="MS Gothic" pitchFamily="49" charset="-128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MS Gothic" pitchFamily="49" charset="-128"/>
              </a:rPr>
              <a:t>dan</a:t>
            </a:r>
            <a:r>
              <a:rPr lang="en-US" sz="2600" dirty="0">
                <a:solidFill>
                  <a:srgbClr val="000000"/>
                </a:solidFill>
                <a:ea typeface="MS Gothic" pitchFamily="49" charset="-128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MS Gothic" pitchFamily="49" charset="-128"/>
              </a:rPr>
              <a:t>pidana</a:t>
            </a:r>
            <a:r>
              <a:rPr lang="en-US" sz="2600" dirty="0">
                <a:solidFill>
                  <a:srgbClr val="000000"/>
                </a:solidFill>
                <a:ea typeface="MS Gothic" pitchFamily="49" charset="-128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MS Gothic" pitchFamily="49" charset="-128"/>
              </a:rPr>
              <a:t>denda</a:t>
            </a:r>
            <a:r>
              <a:rPr lang="en-US" sz="2600" dirty="0">
                <a:solidFill>
                  <a:srgbClr val="000000"/>
                </a:solidFill>
                <a:ea typeface="MS Gothic" pitchFamily="49" charset="-128"/>
              </a:rPr>
              <a:t> paling </a:t>
            </a:r>
            <a:r>
              <a:rPr lang="en-US" sz="2600" dirty="0" err="1">
                <a:solidFill>
                  <a:srgbClr val="000000"/>
                </a:solidFill>
                <a:ea typeface="MS Gothic" pitchFamily="49" charset="-128"/>
              </a:rPr>
              <a:t>sedikit</a:t>
            </a:r>
            <a:r>
              <a:rPr lang="en-US" sz="2600" dirty="0">
                <a:solidFill>
                  <a:srgbClr val="000000"/>
                </a:solidFill>
                <a:ea typeface="MS Gothic" pitchFamily="49" charset="-128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MS Gothic" pitchFamily="49" charset="-128"/>
              </a:rPr>
              <a:t>Rp</a:t>
            </a:r>
            <a:r>
              <a:rPr lang="en-US" sz="2600" dirty="0">
                <a:solidFill>
                  <a:srgbClr val="000000"/>
                </a:solidFill>
                <a:ea typeface="MS Gothic" pitchFamily="49" charset="-128"/>
              </a:rPr>
              <a:t> 200 </a:t>
            </a:r>
            <a:r>
              <a:rPr lang="en-US" sz="2600" dirty="0" err="1">
                <a:solidFill>
                  <a:srgbClr val="000000"/>
                </a:solidFill>
                <a:ea typeface="MS Gothic" pitchFamily="49" charset="-128"/>
              </a:rPr>
              <a:t>juta</a:t>
            </a:r>
            <a:r>
              <a:rPr lang="en-US" sz="2600" dirty="0">
                <a:solidFill>
                  <a:srgbClr val="000000"/>
                </a:solidFill>
                <a:ea typeface="MS Gothic" pitchFamily="49" charset="-128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MS Gothic" pitchFamily="49" charset="-128"/>
              </a:rPr>
              <a:t>dan</a:t>
            </a:r>
            <a:r>
              <a:rPr lang="en-US" sz="2600" dirty="0">
                <a:solidFill>
                  <a:srgbClr val="000000"/>
                </a:solidFill>
                <a:ea typeface="MS Gothic" pitchFamily="49" charset="-128"/>
              </a:rPr>
              <a:t> paling </a:t>
            </a:r>
            <a:r>
              <a:rPr lang="en-US" sz="2600" dirty="0" err="1">
                <a:solidFill>
                  <a:srgbClr val="000000"/>
                </a:solidFill>
                <a:ea typeface="MS Gothic" pitchFamily="49" charset="-128"/>
              </a:rPr>
              <a:t>banyak</a:t>
            </a:r>
            <a:r>
              <a:rPr lang="en-US" sz="2600" dirty="0">
                <a:solidFill>
                  <a:srgbClr val="000000"/>
                </a:solidFill>
                <a:ea typeface="MS Gothic" pitchFamily="49" charset="-128"/>
              </a:rPr>
              <a:t>   </a:t>
            </a:r>
            <a:r>
              <a:rPr lang="en-US" sz="2600" dirty="0" err="1">
                <a:solidFill>
                  <a:srgbClr val="000000"/>
                </a:solidFill>
                <a:ea typeface="MS Gothic" pitchFamily="49" charset="-128"/>
              </a:rPr>
              <a:t>Rp</a:t>
            </a:r>
            <a:r>
              <a:rPr lang="en-US" sz="2600" dirty="0">
                <a:solidFill>
                  <a:srgbClr val="000000"/>
                </a:solidFill>
                <a:ea typeface="MS Gothic" pitchFamily="49" charset="-128"/>
              </a:rPr>
              <a:t> 1 </a:t>
            </a:r>
            <a:r>
              <a:rPr lang="en-US" sz="2600" dirty="0" err="1">
                <a:solidFill>
                  <a:srgbClr val="000000"/>
                </a:solidFill>
                <a:ea typeface="MS Gothic" pitchFamily="49" charset="-128"/>
              </a:rPr>
              <a:t>miliar</a:t>
            </a:r>
            <a:r>
              <a:rPr lang="en-US" sz="2600" dirty="0">
                <a:solidFill>
                  <a:srgbClr val="000000"/>
                </a:solidFill>
                <a:ea typeface="MS Gothic" pitchFamily="49" charset="-128"/>
              </a:rPr>
              <a:t>.</a:t>
            </a: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886200"/>
            <a:ext cx="3429000" cy="205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9512" y="6150114"/>
            <a:ext cx="15121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erlin Sans FB Demi" pitchFamily="34" charset="0"/>
                <a:cs typeface="Aharoni" pitchFamily="2" charset="-79"/>
              </a:rPr>
              <a:t>U</a:t>
            </a:r>
            <a:r>
              <a:rPr lang="en-US" sz="4000" dirty="0">
                <a:solidFill>
                  <a:srgbClr val="FF0000"/>
                </a:solidFill>
                <a:latin typeface="Berlin Sans FB Demi" pitchFamily="34" charset="0"/>
                <a:cs typeface="Aharoni" pitchFamily="2" charset="-79"/>
              </a:rPr>
              <a:t>P</a:t>
            </a:r>
            <a:r>
              <a:rPr lang="en-US" sz="4000" dirty="0">
                <a:latin typeface="Berlin Sans FB Demi" pitchFamily="34" charset="0"/>
                <a:cs typeface="Aharoni" pitchFamily="2" charset="-79"/>
              </a:rPr>
              <a:t>G</a:t>
            </a:r>
            <a:endParaRPr lang="en-SG" sz="4000" dirty="0">
              <a:latin typeface="Berlin Sans FB Demi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27504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755650" y="457200"/>
            <a:ext cx="7315200" cy="99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>
                <a:solidFill>
                  <a:schemeClr val="tx1"/>
                </a:solidFill>
                <a:ea typeface="MS Gothic" pitchFamily="49" charset="-128"/>
              </a:rPr>
              <a:t>PENGECUALIAN </a:t>
            </a:r>
          </a:p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>
                <a:solidFill>
                  <a:schemeClr val="tx1"/>
                </a:solidFill>
                <a:ea typeface="MS Gothic" pitchFamily="49" charset="-128"/>
              </a:rPr>
              <a:t>KETENTUAN PIDANA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411163" y="2116138"/>
            <a:ext cx="8229600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54000" indent="-249238">
              <a:lnSpc>
                <a:spcPct val="93000"/>
              </a:lnSpc>
              <a:spcBef>
                <a:spcPts val="800"/>
              </a:spcBef>
              <a:buClrTx/>
              <a:buFontTx/>
              <a:buNone/>
              <a:tabLst>
                <a:tab pos="254000" algn="l"/>
                <a:tab pos="701675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</a:pPr>
            <a:r>
              <a:rPr lang="en-GB" sz="2800" b="1" dirty="0">
                <a:solidFill>
                  <a:srgbClr val="FF00FF"/>
                </a:solidFill>
                <a:ea typeface="MS Gothic" pitchFamily="49" charset="-128"/>
              </a:rPr>
              <a:t> </a:t>
            </a:r>
            <a:r>
              <a:rPr lang="id-ID" sz="2800" b="1" dirty="0">
                <a:solidFill>
                  <a:srgbClr val="FF00FF"/>
                </a:solidFill>
                <a:ea typeface="MS Gothic" pitchFamily="49" charset="-128"/>
              </a:rPr>
              <a:t> </a:t>
            </a:r>
            <a:r>
              <a:rPr lang="en-GB" sz="2800" b="1" dirty="0">
                <a:solidFill>
                  <a:srgbClr val="FF00FF"/>
                </a:solidFill>
                <a:ea typeface="MS Gothic" pitchFamily="49" charset="-128"/>
              </a:rPr>
              <a:t> </a:t>
            </a:r>
            <a:r>
              <a:rPr lang="en-GB" sz="2800" b="1" dirty="0">
                <a:solidFill>
                  <a:srgbClr val="00B0F0"/>
                </a:solidFill>
                <a:ea typeface="MS Gothic" pitchFamily="49" charset="-128"/>
              </a:rPr>
              <a:t>UU 31/1999 </a:t>
            </a:r>
            <a:r>
              <a:rPr lang="en-GB" sz="2800" b="1" dirty="0" err="1">
                <a:solidFill>
                  <a:srgbClr val="00B0F0"/>
                </a:solidFill>
                <a:ea typeface="MS Gothic" pitchFamily="49" charset="-128"/>
              </a:rPr>
              <a:t>jo</a:t>
            </a:r>
            <a:r>
              <a:rPr lang="en-GB" sz="2800" b="1" dirty="0">
                <a:solidFill>
                  <a:srgbClr val="00B0F0"/>
                </a:solidFill>
                <a:ea typeface="MS Gothic" pitchFamily="49" charset="-128"/>
              </a:rPr>
              <a:t>. UU No. 20/2001</a:t>
            </a:r>
            <a:r>
              <a:rPr lang="id-ID" sz="2800" b="1" dirty="0">
                <a:solidFill>
                  <a:srgbClr val="00B0F0"/>
                </a:solidFill>
                <a:ea typeface="MS Gothic" pitchFamily="49" charset="-128"/>
              </a:rPr>
              <a:t> </a:t>
            </a:r>
            <a:r>
              <a:rPr lang="en-GB" sz="2800" b="1" dirty="0" err="1">
                <a:solidFill>
                  <a:srgbClr val="00B0F0"/>
                </a:solidFill>
                <a:ea typeface="MS Gothic" pitchFamily="49" charset="-128"/>
              </a:rPr>
              <a:t>Pasal</a:t>
            </a:r>
            <a:r>
              <a:rPr lang="en-GB" sz="2800" b="1" dirty="0">
                <a:solidFill>
                  <a:srgbClr val="00B0F0"/>
                </a:solidFill>
                <a:ea typeface="MS Gothic" pitchFamily="49" charset="-128"/>
              </a:rPr>
              <a:t> 12C </a:t>
            </a:r>
            <a:r>
              <a:rPr lang="id-ID" sz="2800" b="1" dirty="0">
                <a:solidFill>
                  <a:srgbClr val="00B0F0"/>
                </a:solidFill>
                <a:ea typeface="MS Gothic" pitchFamily="49" charset="-128"/>
              </a:rPr>
              <a:t>- A1</a:t>
            </a:r>
            <a:r>
              <a:rPr lang="en-GB" sz="2800" b="1" dirty="0">
                <a:solidFill>
                  <a:srgbClr val="00B0F0"/>
                </a:solidFill>
                <a:ea typeface="MS Gothic" pitchFamily="49" charset="-128"/>
              </a:rPr>
              <a:t>    </a:t>
            </a:r>
            <a:r>
              <a:rPr lang="id-ID" sz="2800" b="1" dirty="0">
                <a:solidFill>
                  <a:srgbClr val="00B0F0"/>
                </a:solidFill>
                <a:ea typeface="MS Gothic" pitchFamily="49" charset="-128"/>
              </a:rPr>
              <a:t> </a:t>
            </a:r>
            <a:endParaRPr lang="en-GB" sz="2600" dirty="0">
              <a:solidFill>
                <a:srgbClr val="000000"/>
              </a:solidFill>
              <a:ea typeface="MS Gothic" pitchFamily="49" charset="-128"/>
            </a:endParaRPr>
          </a:p>
          <a:p>
            <a:pPr marL="254000" indent="-249238" algn="just">
              <a:lnSpc>
                <a:spcPct val="93000"/>
              </a:lnSpc>
              <a:spcBef>
                <a:spcPts val="800"/>
              </a:spcBef>
              <a:buClrTx/>
              <a:buFontTx/>
              <a:buNone/>
              <a:tabLst>
                <a:tab pos="254000" algn="l"/>
                <a:tab pos="701675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</a:pPr>
            <a:r>
              <a:rPr lang="en-GB" sz="2600" dirty="0">
                <a:solidFill>
                  <a:srgbClr val="000000"/>
                </a:solidFill>
                <a:ea typeface="MS Gothic" pitchFamily="49" charset="-128"/>
              </a:rPr>
              <a:t>   </a:t>
            </a:r>
            <a:r>
              <a:rPr lang="en-GB" sz="2800" dirty="0" err="1">
                <a:solidFill>
                  <a:srgbClr val="000000"/>
                </a:solidFill>
                <a:ea typeface="MS Gothic" pitchFamily="49" charset="-128"/>
              </a:rPr>
              <a:t>Ketentuan</a:t>
            </a:r>
            <a:r>
              <a:rPr lang="en-GB" sz="2800" dirty="0">
                <a:solidFill>
                  <a:srgbClr val="000000"/>
                </a:solidFill>
                <a:ea typeface="MS Gothic" pitchFamily="49" charset="-128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MS Gothic" pitchFamily="49" charset="-128"/>
              </a:rPr>
              <a:t>sebagaimana</a:t>
            </a:r>
            <a:r>
              <a:rPr lang="en-GB" sz="2800" dirty="0">
                <a:solidFill>
                  <a:srgbClr val="000000"/>
                </a:solidFill>
                <a:ea typeface="MS Gothic" pitchFamily="49" charset="-128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MS Gothic" pitchFamily="49" charset="-128"/>
              </a:rPr>
              <a:t>dimaksud</a:t>
            </a:r>
            <a:r>
              <a:rPr lang="en-GB" sz="2800" dirty="0">
                <a:solidFill>
                  <a:srgbClr val="000000"/>
                </a:solidFill>
                <a:ea typeface="MS Gothic" pitchFamily="49" charset="-128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MS Gothic" pitchFamily="49" charset="-128"/>
              </a:rPr>
              <a:t>dalam</a:t>
            </a:r>
            <a:r>
              <a:rPr lang="en-GB" sz="2800" dirty="0">
                <a:solidFill>
                  <a:srgbClr val="000000"/>
                </a:solidFill>
                <a:ea typeface="MS Gothic" pitchFamily="49" charset="-128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MS Gothic" pitchFamily="49" charset="-128"/>
              </a:rPr>
              <a:t>Pasal</a:t>
            </a:r>
            <a:r>
              <a:rPr lang="en-GB" sz="2800" dirty="0">
                <a:solidFill>
                  <a:srgbClr val="000000"/>
                </a:solidFill>
                <a:ea typeface="MS Gothic" pitchFamily="49" charset="-128"/>
              </a:rPr>
              <a:t> 12 b </a:t>
            </a:r>
            <a:r>
              <a:rPr lang="en-GB" sz="2800" dirty="0" err="1">
                <a:solidFill>
                  <a:srgbClr val="000000"/>
                </a:solidFill>
                <a:ea typeface="MS Gothic" pitchFamily="49" charset="-128"/>
              </a:rPr>
              <a:t>ayat</a:t>
            </a:r>
            <a:r>
              <a:rPr lang="en-GB" sz="2800" dirty="0">
                <a:solidFill>
                  <a:srgbClr val="000000"/>
                </a:solidFill>
                <a:ea typeface="MS Gothic" pitchFamily="49" charset="-128"/>
              </a:rPr>
              <a:t> (1)</a:t>
            </a:r>
            <a:r>
              <a:rPr lang="en-GB" sz="2800" dirty="0">
                <a:solidFill>
                  <a:srgbClr val="FF0000"/>
                </a:solidFill>
                <a:ea typeface="MS Gothic" pitchFamily="49" charset="-128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ea typeface="MS Gothic" pitchFamily="49" charset="-128"/>
              </a:rPr>
              <a:t>tidak</a:t>
            </a:r>
            <a:r>
              <a:rPr lang="en-GB" sz="2800" b="1" dirty="0">
                <a:solidFill>
                  <a:srgbClr val="FF0000"/>
                </a:solidFill>
                <a:ea typeface="MS Gothic" pitchFamily="49" charset="-128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ea typeface="MS Gothic" pitchFamily="49" charset="-128"/>
              </a:rPr>
              <a:t>berlaku</a:t>
            </a:r>
            <a:r>
              <a:rPr lang="en-GB" sz="2800" dirty="0">
                <a:solidFill>
                  <a:srgbClr val="FF0000"/>
                </a:solidFill>
                <a:ea typeface="MS Gothic" pitchFamily="49" charset="-128"/>
              </a:rPr>
              <a:t>,</a:t>
            </a:r>
            <a:r>
              <a:rPr lang="en-GB" sz="2800" dirty="0">
                <a:solidFill>
                  <a:srgbClr val="000000"/>
                </a:solidFill>
                <a:ea typeface="MS Gothic" pitchFamily="49" charset="-128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MS Gothic" pitchFamily="49" charset="-128"/>
              </a:rPr>
              <a:t>jika</a:t>
            </a:r>
            <a:r>
              <a:rPr lang="en-GB" sz="2800" dirty="0">
                <a:solidFill>
                  <a:srgbClr val="000000"/>
                </a:solidFill>
                <a:ea typeface="MS Gothic" pitchFamily="49" charset="-128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MS Gothic" pitchFamily="49" charset="-128"/>
              </a:rPr>
              <a:t>penerima</a:t>
            </a:r>
            <a:r>
              <a:rPr lang="en-GB" sz="2800" dirty="0">
                <a:solidFill>
                  <a:srgbClr val="000000"/>
                </a:solidFill>
                <a:ea typeface="MS Gothic" pitchFamily="49" charset="-128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MS Gothic" pitchFamily="49" charset="-128"/>
              </a:rPr>
              <a:t>melaporkan</a:t>
            </a:r>
            <a:r>
              <a:rPr lang="en-GB" sz="2800" dirty="0">
                <a:solidFill>
                  <a:srgbClr val="000000"/>
                </a:solidFill>
                <a:ea typeface="MS Gothic" pitchFamily="49" charset="-128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MS Gothic" pitchFamily="49" charset="-128"/>
              </a:rPr>
              <a:t>gratifikasi</a:t>
            </a:r>
            <a:r>
              <a:rPr lang="en-GB" sz="2800" dirty="0">
                <a:solidFill>
                  <a:srgbClr val="000000"/>
                </a:solidFill>
                <a:ea typeface="MS Gothic" pitchFamily="49" charset="-128"/>
              </a:rPr>
              <a:t> yang </a:t>
            </a:r>
            <a:r>
              <a:rPr lang="en-GB" sz="2800" dirty="0" err="1">
                <a:solidFill>
                  <a:srgbClr val="000000"/>
                </a:solidFill>
                <a:ea typeface="MS Gothic" pitchFamily="49" charset="-128"/>
              </a:rPr>
              <a:t>diterimanya</a:t>
            </a:r>
            <a:r>
              <a:rPr lang="en-GB" sz="2800" dirty="0">
                <a:solidFill>
                  <a:srgbClr val="000000"/>
                </a:solidFill>
                <a:ea typeface="MS Gothic" pitchFamily="49" charset="-128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MS Gothic" pitchFamily="49" charset="-128"/>
              </a:rPr>
              <a:t>kepada</a:t>
            </a:r>
            <a:r>
              <a:rPr lang="en-GB" sz="2800" dirty="0">
                <a:solidFill>
                  <a:srgbClr val="000000"/>
                </a:solidFill>
                <a:ea typeface="MS Gothic" pitchFamily="49" charset="-128"/>
              </a:rPr>
              <a:t> </a:t>
            </a:r>
            <a:r>
              <a:rPr lang="en-GB" sz="2800" b="1" dirty="0" err="1">
                <a:solidFill>
                  <a:srgbClr val="000080"/>
                </a:solidFill>
                <a:ea typeface="MS Gothic" pitchFamily="49" charset="-128"/>
              </a:rPr>
              <a:t>Komisi</a:t>
            </a:r>
            <a:r>
              <a:rPr lang="en-GB" sz="2800" b="1" dirty="0">
                <a:solidFill>
                  <a:srgbClr val="000080"/>
                </a:solidFill>
                <a:ea typeface="MS Gothic" pitchFamily="49" charset="-128"/>
              </a:rPr>
              <a:t> </a:t>
            </a:r>
            <a:r>
              <a:rPr lang="en-GB" sz="2800" b="1" dirty="0" err="1">
                <a:solidFill>
                  <a:srgbClr val="000080"/>
                </a:solidFill>
                <a:ea typeface="MS Gothic" pitchFamily="49" charset="-128"/>
              </a:rPr>
              <a:t>Pemberantasan</a:t>
            </a:r>
            <a:r>
              <a:rPr lang="en-GB" sz="2800" b="1" dirty="0">
                <a:solidFill>
                  <a:srgbClr val="000080"/>
                </a:solidFill>
                <a:ea typeface="MS Gothic" pitchFamily="49" charset="-128"/>
              </a:rPr>
              <a:t> </a:t>
            </a:r>
            <a:r>
              <a:rPr lang="en-GB" sz="2800" b="1" dirty="0" err="1">
                <a:solidFill>
                  <a:srgbClr val="000080"/>
                </a:solidFill>
                <a:ea typeface="MS Gothic" pitchFamily="49" charset="-128"/>
              </a:rPr>
              <a:t>Korupsi</a:t>
            </a:r>
            <a:r>
              <a:rPr lang="id-ID" sz="2800" b="1" dirty="0">
                <a:solidFill>
                  <a:srgbClr val="000080"/>
                </a:solidFill>
                <a:ea typeface="MS Gothic" pitchFamily="49" charset="-128"/>
              </a:rPr>
              <a:t> </a:t>
            </a:r>
            <a:r>
              <a:rPr lang="id-ID" sz="2800" dirty="0">
                <a:ea typeface="MS Gothic" pitchFamily="49" charset="-128"/>
              </a:rPr>
              <a:t>paling lambat 30 hari.</a:t>
            </a:r>
            <a:endParaRPr lang="en-GB" sz="2800" dirty="0">
              <a:ea typeface="MS Gothic" pitchFamily="49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6150114"/>
            <a:ext cx="15121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erlin Sans FB Demi" pitchFamily="34" charset="0"/>
                <a:cs typeface="Aharoni" pitchFamily="2" charset="-79"/>
              </a:rPr>
              <a:t>U</a:t>
            </a:r>
            <a:r>
              <a:rPr lang="en-US" sz="4000" dirty="0">
                <a:solidFill>
                  <a:srgbClr val="FF0000"/>
                </a:solidFill>
                <a:latin typeface="Berlin Sans FB Demi" pitchFamily="34" charset="0"/>
                <a:cs typeface="Aharoni" pitchFamily="2" charset="-79"/>
              </a:rPr>
              <a:t>P</a:t>
            </a:r>
            <a:r>
              <a:rPr lang="en-US" sz="4000" dirty="0">
                <a:latin typeface="Berlin Sans FB Demi" pitchFamily="34" charset="0"/>
                <a:cs typeface="Aharoni" pitchFamily="2" charset="-79"/>
              </a:rPr>
              <a:t>G</a:t>
            </a:r>
            <a:endParaRPr lang="en-SG" sz="4000" dirty="0">
              <a:latin typeface="Berlin Sans FB Demi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79891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66" y="82714"/>
            <a:ext cx="9127522" cy="838200"/>
          </a:xfrm>
        </p:spPr>
        <p:txBody>
          <a:bodyPr>
            <a:normAutofit/>
          </a:bodyPr>
          <a:lstStyle/>
          <a:p>
            <a:pPr algn="ctr"/>
            <a:r>
              <a:rPr lang="id-ID" dirty="0"/>
              <a:t>K</a:t>
            </a:r>
            <a:r>
              <a:rPr lang="en-US" dirty="0"/>
              <a:t>EBIJAKAN PENGENDALIAN GRATIFIKASI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80" y="836712"/>
            <a:ext cx="8237439" cy="556056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444500" lvl="0" indent="-255588">
              <a:buAutoNum type="arabicPeriod"/>
            </a:pPr>
            <a:r>
              <a:rPr lang="id-ID" sz="2000" b="1" dirty="0"/>
              <a:t>Peraturan Bupati Wonogiri No. 52 Tahun 2021 tentang Pedoman Pengendalian Gratifikasi di Lingkungan Pemerintah Kabupaten Wonogiri.</a:t>
            </a:r>
            <a:endParaRPr lang="en-US" sz="2000" b="1" dirty="0"/>
          </a:p>
          <a:p>
            <a:pPr marL="444500" lvl="0" indent="-255588">
              <a:buAutoNum type="arabicPeriod"/>
            </a:pPr>
            <a:r>
              <a:rPr lang="id-ID" sz="2000" dirty="0"/>
              <a:t>SK Bupati Wonogiri No. 592 Tahun 202</a:t>
            </a:r>
            <a:r>
              <a:rPr lang="en-US" sz="2000" dirty="0"/>
              <a:t>1 </a:t>
            </a:r>
            <a:r>
              <a:rPr lang="en-US" sz="2000" dirty="0" err="1"/>
              <a:t>ttg</a:t>
            </a:r>
            <a:r>
              <a:rPr lang="en-US" sz="2000" dirty="0"/>
              <a:t> </a:t>
            </a:r>
            <a:r>
              <a:rPr lang="en-US" sz="2000" dirty="0" err="1"/>
              <a:t>Pembentukan</a:t>
            </a:r>
            <a:r>
              <a:rPr lang="en-US" sz="2000" dirty="0"/>
              <a:t> UPG.</a:t>
            </a:r>
            <a:endParaRPr lang="id-ID" dirty="0"/>
          </a:p>
          <a:p>
            <a:pPr marL="444500" lvl="0" indent="-255588">
              <a:buNone/>
            </a:pPr>
            <a:endParaRPr lang="id-ID" dirty="0"/>
          </a:p>
          <a:p>
            <a:pPr lvl="0" indent="17463">
              <a:buNone/>
            </a:pPr>
            <a:endParaRPr lang="id-ID" dirty="0"/>
          </a:p>
          <a:p>
            <a:pPr indent="17463">
              <a:buNone/>
            </a:pPr>
            <a:endParaRPr lang="en-SG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5229200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erlin Sans FB Demi" pitchFamily="34" charset="0"/>
                <a:cs typeface="Aharoni" pitchFamily="2" charset="-79"/>
              </a:rPr>
              <a:t>U</a:t>
            </a:r>
            <a:r>
              <a:rPr lang="en-US" sz="4000" dirty="0">
                <a:solidFill>
                  <a:srgbClr val="FF0000"/>
                </a:solidFill>
                <a:latin typeface="Berlin Sans FB Demi" pitchFamily="34" charset="0"/>
                <a:cs typeface="Aharoni" pitchFamily="2" charset="-79"/>
              </a:rPr>
              <a:t>P</a:t>
            </a:r>
            <a:r>
              <a:rPr lang="en-US" sz="4000" dirty="0">
                <a:latin typeface="Berlin Sans FB Demi" pitchFamily="34" charset="0"/>
                <a:cs typeface="Aharoni" pitchFamily="2" charset="-79"/>
              </a:rPr>
              <a:t>G</a:t>
            </a:r>
            <a:endParaRPr lang="en-SG" sz="4000" dirty="0">
              <a:latin typeface="Berlin Sans FB Demi" pitchFamily="34" charset="0"/>
              <a:cs typeface="Aharoni" pitchFamily="2" charset="-79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972014"/>
              </p:ext>
            </p:extLst>
          </p:nvPr>
        </p:nvGraphicFramePr>
        <p:xfrm>
          <a:off x="964957" y="2501755"/>
          <a:ext cx="7977551" cy="4188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7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5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8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3336">
                <a:tc>
                  <a:txBody>
                    <a:bodyPr/>
                    <a:lstStyle/>
                    <a:p>
                      <a:pPr indent="-635" algn="just">
                        <a:spcAft>
                          <a:spcPts val="0"/>
                        </a:spcAft>
                      </a:pPr>
                      <a:r>
                        <a:rPr lang="id-ID" sz="1900" b="0" dirty="0">
                          <a:solidFill>
                            <a:schemeClr val="tx1"/>
                          </a:solidFill>
                          <a:effectLst/>
                        </a:rPr>
                        <a:t>a.</a:t>
                      </a:r>
                      <a:endParaRPr lang="id-ID" sz="1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635" algn="just"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Pembina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635" algn="just"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Bupati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336">
                <a:tc>
                  <a:txBody>
                    <a:bodyPr/>
                    <a:lstStyle/>
                    <a:p>
                      <a:pPr indent="-635" algn="just">
                        <a:spcAft>
                          <a:spcPts val="0"/>
                        </a:spcAft>
                      </a:pPr>
                      <a:r>
                        <a:rPr lang="id-ID" sz="1900" b="0" dirty="0">
                          <a:solidFill>
                            <a:schemeClr val="tx1"/>
                          </a:solidFill>
                          <a:effectLst/>
                        </a:rPr>
                        <a:t>b.</a:t>
                      </a:r>
                      <a:endParaRPr lang="id-ID" sz="1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635" algn="just"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Pengarah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635" algn="just"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id-ID" sz="1800" b="0">
                          <a:solidFill>
                            <a:schemeClr val="tx1"/>
                          </a:solidFill>
                          <a:effectLst/>
                        </a:rPr>
                        <a:t>Sekretaris Daerah</a:t>
                      </a:r>
                      <a:endParaRPr lang="id-ID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303">
                <a:tc>
                  <a:txBody>
                    <a:bodyPr/>
                    <a:lstStyle/>
                    <a:p>
                      <a:pPr indent="-635" algn="just">
                        <a:spcAft>
                          <a:spcPts val="0"/>
                        </a:spcAft>
                      </a:pPr>
                      <a:r>
                        <a:rPr lang="id-ID" sz="1900" b="0" dirty="0">
                          <a:solidFill>
                            <a:schemeClr val="tx1"/>
                          </a:solidFill>
                          <a:effectLst/>
                        </a:rPr>
                        <a:t>c.</a:t>
                      </a:r>
                      <a:endParaRPr lang="id-ID" sz="1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635" algn="just"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Ketua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635" algn="just"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Inspektur Kabupaten Wonogiri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336">
                <a:tc>
                  <a:txBody>
                    <a:bodyPr/>
                    <a:lstStyle/>
                    <a:p>
                      <a:pPr indent="-635" algn="just">
                        <a:spcAft>
                          <a:spcPts val="0"/>
                        </a:spcAft>
                      </a:pPr>
                      <a:r>
                        <a:rPr lang="id-ID" sz="1900" b="0" dirty="0">
                          <a:solidFill>
                            <a:schemeClr val="tx1"/>
                          </a:solidFill>
                          <a:effectLst/>
                        </a:rPr>
                        <a:t>d.</a:t>
                      </a:r>
                      <a:endParaRPr lang="id-ID" sz="1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635" algn="just"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Wakil Ketua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635" algn="just"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Asisten Administrasi Umum Setda Kabupaten Wonogiri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336">
                <a:tc>
                  <a:txBody>
                    <a:bodyPr/>
                    <a:lstStyle/>
                    <a:p>
                      <a:pPr indent="-635" algn="just">
                        <a:spcAft>
                          <a:spcPts val="0"/>
                        </a:spcAft>
                      </a:pPr>
                      <a:r>
                        <a:rPr lang="id-ID" sz="1900" b="0" dirty="0">
                          <a:solidFill>
                            <a:schemeClr val="tx1"/>
                          </a:solidFill>
                          <a:effectLst/>
                        </a:rPr>
                        <a:t>e.</a:t>
                      </a:r>
                      <a:endParaRPr lang="id-ID" sz="1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635" algn="just"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Sekretaris 1 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635" algn="just">
                        <a:spcAft>
                          <a:spcPts val="0"/>
                        </a:spcAft>
                      </a:pPr>
                      <a:r>
                        <a:rPr lang="id-ID" sz="1800" b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id-ID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Sekretaris Inspektorat Kabupaten Wonogiri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672">
                <a:tc>
                  <a:txBody>
                    <a:bodyPr/>
                    <a:lstStyle/>
                    <a:p>
                      <a:pPr indent="-635" algn="just">
                        <a:spcAft>
                          <a:spcPts val="0"/>
                        </a:spcAft>
                      </a:pPr>
                      <a:r>
                        <a:rPr lang="id-ID" sz="1900" b="0" dirty="0">
                          <a:solidFill>
                            <a:schemeClr val="tx1"/>
                          </a:solidFill>
                          <a:effectLst/>
                        </a:rPr>
                        <a:t>f.</a:t>
                      </a:r>
                      <a:endParaRPr lang="id-ID" sz="1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635" algn="just"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Sekretatris 2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635" algn="just"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Inspektur Pembantu Bidang Administrasi dan Aparatur Pemerintahan Inspektorat Kabupaten Wonogiri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3073">
                <a:tc>
                  <a:txBody>
                    <a:bodyPr/>
                    <a:lstStyle/>
                    <a:p>
                      <a:pPr indent="-635" algn="just">
                        <a:spcAft>
                          <a:spcPts val="0"/>
                        </a:spcAft>
                      </a:pPr>
                      <a:r>
                        <a:rPr lang="id-ID" sz="1900" b="0" dirty="0">
                          <a:solidFill>
                            <a:schemeClr val="tx1"/>
                          </a:solidFill>
                          <a:effectLst/>
                        </a:rPr>
                        <a:t>g.</a:t>
                      </a:r>
                      <a:endParaRPr lang="id-ID" sz="1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635" algn="just"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Anggota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635" algn="just"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381635" indent="-635" algn="just"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Inspektur Pembantu, Auditor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 P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2UPD</a:t>
                      </a: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 pada Inspe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torat Kabupaten Wonogiri, Kepala Bagian Hukum Setda Kabupaten Wonogiri, Kepala Bidang 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PA</a:t>
                      </a: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 Pada Badan Kepegawaian Daerah Kabupaten Wonogiri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54" y="188640"/>
            <a:ext cx="8229600" cy="1143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b="1" dirty="0"/>
              <a:t>LANDASAN HUKUM</a:t>
            </a:r>
            <a:endParaRPr lang="en-S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354" y="1166374"/>
            <a:ext cx="8219292" cy="5142946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SG" sz="2000" dirty="0"/>
          </a:p>
          <a:p>
            <a:pPr marL="269875" lvl="0" indent="-269875" algn="just">
              <a:buNone/>
            </a:pPr>
            <a:r>
              <a:rPr lang="en-US" sz="6400" dirty="0">
                <a:solidFill>
                  <a:schemeClr val="tx1"/>
                </a:solidFill>
              </a:rPr>
              <a:t>1. 	</a:t>
            </a:r>
            <a:r>
              <a:rPr lang="id-ID" sz="6400" dirty="0">
                <a:latin typeface="Rockwell" panose="02060603020205020403" pitchFamily="18" charset="0"/>
              </a:rPr>
              <a:t>U</a:t>
            </a:r>
            <a:r>
              <a:rPr lang="en-US" sz="6400" dirty="0">
                <a:latin typeface="Rockwell" panose="02060603020205020403" pitchFamily="18" charset="0"/>
              </a:rPr>
              <a:t>U </a:t>
            </a:r>
            <a:r>
              <a:rPr lang="id-ID" sz="6400" dirty="0">
                <a:latin typeface="Rockwell" panose="02060603020205020403" pitchFamily="18" charset="0"/>
              </a:rPr>
              <a:t>No. 31 Tahun 1999 tentang Pemberantasan Tindak Pidana Korupsi sebagaimana</a:t>
            </a:r>
            <a:r>
              <a:rPr lang="en-US" sz="6400" dirty="0">
                <a:latin typeface="Rockwell" panose="02060603020205020403" pitchFamily="18" charset="0"/>
              </a:rPr>
              <a:t> </a:t>
            </a:r>
            <a:r>
              <a:rPr lang="id-ID" sz="6400" dirty="0">
                <a:latin typeface="Rockwell" panose="02060603020205020403" pitchFamily="18" charset="0"/>
              </a:rPr>
              <a:t>diubah dengan U</a:t>
            </a:r>
            <a:r>
              <a:rPr lang="en-US" sz="6400" dirty="0">
                <a:latin typeface="Rockwell" panose="02060603020205020403" pitchFamily="18" charset="0"/>
              </a:rPr>
              <a:t>U</a:t>
            </a:r>
            <a:r>
              <a:rPr lang="id-ID" sz="6400" dirty="0">
                <a:latin typeface="Rockwell" panose="02060603020205020403" pitchFamily="18" charset="0"/>
              </a:rPr>
              <a:t> No. </a:t>
            </a:r>
            <a:r>
              <a:rPr lang="en-US" sz="6400" dirty="0">
                <a:latin typeface="Rockwell" panose="02060603020205020403" pitchFamily="18" charset="0"/>
              </a:rPr>
              <a:t>20</a:t>
            </a:r>
            <a:r>
              <a:rPr lang="id-ID" sz="6400" dirty="0">
                <a:latin typeface="Rockwell" panose="02060603020205020403" pitchFamily="18" charset="0"/>
              </a:rPr>
              <a:t> Tahun 200</a:t>
            </a:r>
            <a:r>
              <a:rPr lang="en-US" sz="6400" dirty="0">
                <a:latin typeface="Rockwell" panose="02060603020205020403" pitchFamily="18" charset="0"/>
              </a:rPr>
              <a:t>1</a:t>
            </a:r>
            <a:r>
              <a:rPr lang="id-ID" sz="6400" dirty="0">
                <a:latin typeface="Rockwell" panose="02060603020205020403" pitchFamily="18" charset="0"/>
              </a:rPr>
              <a:t>.</a:t>
            </a:r>
            <a:endParaRPr lang="en-US" sz="6400" dirty="0">
              <a:latin typeface="Rockwell" panose="02060603020205020403" pitchFamily="18" charset="0"/>
            </a:endParaRPr>
          </a:p>
          <a:p>
            <a:pPr marL="269875" lvl="0" indent="-269875" algn="just">
              <a:buNone/>
            </a:pPr>
            <a:r>
              <a:rPr lang="en-US" sz="6400" dirty="0">
                <a:latin typeface="Rockwell" panose="02060603020205020403" pitchFamily="18" charset="0"/>
              </a:rPr>
              <a:t>2.	UU No. 30 </a:t>
            </a:r>
            <a:r>
              <a:rPr lang="en-US" sz="6400" dirty="0" err="1">
                <a:latin typeface="Rockwell" panose="02060603020205020403" pitchFamily="18" charset="0"/>
              </a:rPr>
              <a:t>Tahun</a:t>
            </a:r>
            <a:r>
              <a:rPr lang="en-US" sz="6400" dirty="0">
                <a:latin typeface="Rockwell" panose="02060603020205020403" pitchFamily="18" charset="0"/>
              </a:rPr>
              <a:t> 2002 </a:t>
            </a:r>
            <a:r>
              <a:rPr lang="en-US" sz="6400" dirty="0" err="1">
                <a:latin typeface="Rockwell" panose="02060603020205020403" pitchFamily="18" charset="0"/>
              </a:rPr>
              <a:t>tentang</a:t>
            </a:r>
            <a:r>
              <a:rPr lang="en-US" sz="6400" dirty="0">
                <a:latin typeface="Rockwell" panose="02060603020205020403" pitchFamily="18" charset="0"/>
              </a:rPr>
              <a:t> </a:t>
            </a:r>
            <a:r>
              <a:rPr lang="en-US" sz="6400" dirty="0" err="1">
                <a:latin typeface="Rockwell" panose="02060603020205020403" pitchFamily="18" charset="0"/>
              </a:rPr>
              <a:t>Komisi</a:t>
            </a:r>
            <a:r>
              <a:rPr lang="en-US" sz="6400" dirty="0">
                <a:latin typeface="Rockwell" panose="02060603020205020403" pitchFamily="18" charset="0"/>
              </a:rPr>
              <a:t> </a:t>
            </a:r>
            <a:r>
              <a:rPr lang="en-US" sz="6400" dirty="0" err="1">
                <a:latin typeface="Rockwell" panose="02060603020205020403" pitchFamily="18" charset="0"/>
              </a:rPr>
              <a:t>Pemberantasan</a:t>
            </a:r>
            <a:r>
              <a:rPr lang="en-US" sz="6400" dirty="0">
                <a:latin typeface="Rockwell" panose="02060603020205020403" pitchFamily="18" charset="0"/>
              </a:rPr>
              <a:t> </a:t>
            </a:r>
            <a:r>
              <a:rPr lang="en-US" sz="6400" dirty="0" err="1">
                <a:latin typeface="Rockwell" panose="02060603020205020403" pitchFamily="18" charset="0"/>
              </a:rPr>
              <a:t>Tindak</a:t>
            </a:r>
            <a:r>
              <a:rPr lang="en-US" sz="6400" dirty="0">
                <a:latin typeface="Rockwell" panose="02060603020205020403" pitchFamily="18" charset="0"/>
              </a:rPr>
              <a:t> </a:t>
            </a:r>
            <a:r>
              <a:rPr lang="en-US" sz="6400" dirty="0" err="1">
                <a:latin typeface="Rockwell" panose="02060603020205020403" pitchFamily="18" charset="0"/>
              </a:rPr>
              <a:t>Pidana</a:t>
            </a:r>
            <a:r>
              <a:rPr lang="en-US" sz="6400" dirty="0">
                <a:latin typeface="Rockwell" panose="02060603020205020403" pitchFamily="18" charset="0"/>
              </a:rPr>
              <a:t> </a:t>
            </a:r>
            <a:r>
              <a:rPr lang="en-US" sz="6400" dirty="0" err="1">
                <a:latin typeface="Rockwell" panose="02060603020205020403" pitchFamily="18" charset="0"/>
              </a:rPr>
              <a:t>Korupsi</a:t>
            </a:r>
            <a:r>
              <a:rPr lang="en-US" sz="6400" dirty="0">
                <a:latin typeface="Rockwell" panose="02060603020205020403" pitchFamily="18" charset="0"/>
              </a:rPr>
              <a:t> </a:t>
            </a:r>
            <a:r>
              <a:rPr lang="en-US" sz="6400" dirty="0" err="1">
                <a:latin typeface="Rockwell" panose="02060603020205020403" pitchFamily="18" charset="0"/>
              </a:rPr>
              <a:t>sebagaimana</a:t>
            </a:r>
            <a:r>
              <a:rPr lang="en-US" sz="6400" dirty="0">
                <a:latin typeface="Rockwell" panose="02060603020205020403" pitchFamily="18" charset="0"/>
              </a:rPr>
              <a:t> </a:t>
            </a:r>
            <a:r>
              <a:rPr lang="en-US" sz="6400" dirty="0" err="1">
                <a:latin typeface="Rockwell" panose="02060603020205020403" pitchFamily="18" charset="0"/>
              </a:rPr>
              <a:t>telah</a:t>
            </a:r>
            <a:r>
              <a:rPr lang="en-US" sz="6400" dirty="0">
                <a:latin typeface="Rockwell" panose="02060603020205020403" pitchFamily="18" charset="0"/>
              </a:rPr>
              <a:t> </a:t>
            </a:r>
            <a:r>
              <a:rPr lang="en-US" sz="6400" dirty="0" err="1">
                <a:latin typeface="Rockwell" panose="02060603020205020403" pitchFamily="18" charset="0"/>
              </a:rPr>
              <a:t>diubah</a:t>
            </a:r>
            <a:r>
              <a:rPr lang="en-US" sz="6400" dirty="0">
                <a:latin typeface="Rockwell" panose="02060603020205020403" pitchFamily="18" charset="0"/>
              </a:rPr>
              <a:t> </a:t>
            </a:r>
            <a:r>
              <a:rPr lang="en-US" sz="6400" dirty="0" err="1">
                <a:latin typeface="Rockwell" panose="02060603020205020403" pitchFamily="18" charset="0"/>
              </a:rPr>
              <a:t>dengan</a:t>
            </a:r>
            <a:r>
              <a:rPr lang="en-US" sz="6400" dirty="0">
                <a:latin typeface="Rockwell" panose="02060603020205020403" pitchFamily="18" charset="0"/>
              </a:rPr>
              <a:t> UU No. 19 </a:t>
            </a:r>
            <a:r>
              <a:rPr lang="en-US" sz="6400" dirty="0" err="1">
                <a:latin typeface="Rockwell" panose="02060603020205020403" pitchFamily="18" charset="0"/>
              </a:rPr>
              <a:t>Tahun</a:t>
            </a:r>
            <a:r>
              <a:rPr lang="en-US" sz="6400" dirty="0">
                <a:latin typeface="Rockwell" panose="02060603020205020403" pitchFamily="18" charset="0"/>
              </a:rPr>
              <a:t> 2019 </a:t>
            </a:r>
            <a:r>
              <a:rPr lang="en-US" sz="6400" dirty="0" err="1">
                <a:latin typeface="Rockwell" panose="02060603020205020403" pitchFamily="18" charset="0"/>
              </a:rPr>
              <a:t>tentang</a:t>
            </a:r>
            <a:r>
              <a:rPr lang="en-US" sz="6400" dirty="0">
                <a:latin typeface="Rockwell" panose="02060603020205020403" pitchFamily="18" charset="0"/>
              </a:rPr>
              <a:t> </a:t>
            </a:r>
            <a:r>
              <a:rPr lang="en-US" sz="6400" dirty="0" err="1">
                <a:latin typeface="Rockwell" panose="02060603020205020403" pitchFamily="18" charset="0"/>
              </a:rPr>
              <a:t>Perubahan</a:t>
            </a:r>
            <a:r>
              <a:rPr lang="en-US" sz="6400" dirty="0">
                <a:latin typeface="Rockwell" panose="02060603020205020403" pitchFamily="18" charset="0"/>
              </a:rPr>
              <a:t> </a:t>
            </a:r>
            <a:r>
              <a:rPr lang="en-US" sz="6400" dirty="0" err="1">
                <a:latin typeface="Rockwell" panose="02060603020205020403" pitchFamily="18" charset="0"/>
              </a:rPr>
              <a:t>Kedua</a:t>
            </a:r>
            <a:r>
              <a:rPr lang="en-US" sz="6400" dirty="0">
                <a:latin typeface="Rockwell" panose="02060603020205020403" pitchFamily="18" charset="0"/>
              </a:rPr>
              <a:t> </a:t>
            </a:r>
            <a:r>
              <a:rPr lang="en-US" sz="6400" dirty="0" err="1">
                <a:latin typeface="Rockwell" panose="02060603020205020403" pitchFamily="18" charset="0"/>
              </a:rPr>
              <a:t>atas</a:t>
            </a:r>
            <a:r>
              <a:rPr lang="en-US" sz="6400" dirty="0">
                <a:latin typeface="Rockwell" panose="02060603020205020403" pitchFamily="18" charset="0"/>
              </a:rPr>
              <a:t> UU No. 30 </a:t>
            </a:r>
            <a:r>
              <a:rPr lang="en-US" sz="6400" dirty="0" err="1">
                <a:latin typeface="Rockwell" panose="02060603020205020403" pitchFamily="18" charset="0"/>
              </a:rPr>
              <a:t>Tahun</a:t>
            </a:r>
            <a:r>
              <a:rPr lang="en-US" sz="6400" dirty="0">
                <a:latin typeface="Rockwell" panose="02060603020205020403" pitchFamily="18" charset="0"/>
              </a:rPr>
              <a:t> 2002 </a:t>
            </a:r>
            <a:r>
              <a:rPr lang="en-US" sz="6400" dirty="0" err="1">
                <a:latin typeface="Rockwell" panose="02060603020205020403" pitchFamily="18" charset="0"/>
              </a:rPr>
              <a:t>tentang</a:t>
            </a:r>
            <a:r>
              <a:rPr lang="en-US" sz="6400" dirty="0">
                <a:latin typeface="Rockwell" panose="02060603020205020403" pitchFamily="18" charset="0"/>
              </a:rPr>
              <a:t> </a:t>
            </a:r>
            <a:r>
              <a:rPr lang="en-US" sz="6400" dirty="0" err="1">
                <a:latin typeface="Rockwell" panose="02060603020205020403" pitchFamily="18" charset="0"/>
              </a:rPr>
              <a:t>Komisi</a:t>
            </a:r>
            <a:r>
              <a:rPr lang="en-US" sz="6400" dirty="0">
                <a:latin typeface="Rockwell" panose="02060603020205020403" pitchFamily="18" charset="0"/>
              </a:rPr>
              <a:t> </a:t>
            </a:r>
            <a:r>
              <a:rPr lang="en-US" sz="6400" dirty="0" err="1">
                <a:latin typeface="Rockwell" panose="02060603020205020403" pitchFamily="18" charset="0"/>
              </a:rPr>
              <a:t>Pemberantasan</a:t>
            </a:r>
            <a:r>
              <a:rPr lang="en-US" sz="6400" dirty="0">
                <a:latin typeface="Rockwell" panose="02060603020205020403" pitchFamily="18" charset="0"/>
              </a:rPr>
              <a:t> </a:t>
            </a:r>
            <a:r>
              <a:rPr lang="en-US" sz="6400" dirty="0" err="1">
                <a:latin typeface="Rockwell" panose="02060603020205020403" pitchFamily="18" charset="0"/>
              </a:rPr>
              <a:t>Tindak</a:t>
            </a:r>
            <a:r>
              <a:rPr lang="en-US" sz="6400" dirty="0">
                <a:latin typeface="Rockwell" panose="02060603020205020403" pitchFamily="18" charset="0"/>
              </a:rPr>
              <a:t> </a:t>
            </a:r>
            <a:r>
              <a:rPr lang="en-US" sz="6400" dirty="0" err="1">
                <a:latin typeface="Rockwell" panose="02060603020205020403" pitchFamily="18" charset="0"/>
              </a:rPr>
              <a:t>Pidana</a:t>
            </a:r>
            <a:r>
              <a:rPr lang="en-US" sz="6400" dirty="0">
                <a:latin typeface="Rockwell" panose="02060603020205020403" pitchFamily="18" charset="0"/>
              </a:rPr>
              <a:t> </a:t>
            </a:r>
            <a:r>
              <a:rPr lang="en-US" sz="6400" dirty="0" err="1">
                <a:latin typeface="Rockwell" panose="02060603020205020403" pitchFamily="18" charset="0"/>
              </a:rPr>
              <a:t>Korupsi</a:t>
            </a:r>
            <a:endParaRPr lang="id-ID" sz="6400" dirty="0">
              <a:latin typeface="Rockwell" panose="02060603020205020403" pitchFamily="18" charset="0"/>
            </a:endParaRPr>
          </a:p>
          <a:p>
            <a:pPr marL="269875" lvl="0" indent="-269875" algn="just">
              <a:buAutoNum type="arabicPeriod" startAt="3"/>
            </a:pPr>
            <a:r>
              <a:rPr lang="id-ID" sz="6400" dirty="0">
                <a:latin typeface="Rockwell" panose="02060603020205020403" pitchFamily="18" charset="0"/>
              </a:rPr>
              <a:t>P</a:t>
            </a:r>
            <a:r>
              <a:rPr lang="en-US" sz="6400" dirty="0">
                <a:latin typeface="Rockwell" panose="02060603020205020403" pitchFamily="18" charset="0"/>
              </a:rPr>
              <a:t>P No. 72 </a:t>
            </a:r>
            <a:r>
              <a:rPr lang="en-US" sz="6400" dirty="0" err="1">
                <a:latin typeface="Rockwell" panose="02060603020205020403" pitchFamily="18" charset="0"/>
              </a:rPr>
              <a:t>Tahun</a:t>
            </a:r>
            <a:r>
              <a:rPr lang="en-US" sz="6400" dirty="0">
                <a:latin typeface="Rockwell" panose="02060603020205020403" pitchFamily="18" charset="0"/>
              </a:rPr>
              <a:t> 2019 </a:t>
            </a:r>
            <a:r>
              <a:rPr lang="en-US" sz="6400" dirty="0" err="1">
                <a:latin typeface="Rockwell" panose="02060603020205020403" pitchFamily="18" charset="0"/>
              </a:rPr>
              <a:t>Tentang</a:t>
            </a:r>
            <a:r>
              <a:rPr lang="en-US" sz="6400" dirty="0">
                <a:latin typeface="Rockwell" panose="02060603020205020403" pitchFamily="18" charset="0"/>
              </a:rPr>
              <a:t> </a:t>
            </a:r>
            <a:r>
              <a:rPr lang="en-US" sz="6400" dirty="0" err="1">
                <a:latin typeface="Rockwell" panose="02060603020205020403" pitchFamily="18" charset="0"/>
              </a:rPr>
              <a:t>Perubahan</a:t>
            </a:r>
            <a:r>
              <a:rPr lang="en-US" sz="6400" dirty="0">
                <a:latin typeface="Rockwell" panose="02060603020205020403" pitchFamily="18" charset="0"/>
              </a:rPr>
              <a:t> Atas PP No 18 </a:t>
            </a:r>
            <a:r>
              <a:rPr lang="en-US" sz="6400" dirty="0" err="1">
                <a:latin typeface="Rockwell" panose="02060603020205020403" pitchFamily="18" charset="0"/>
              </a:rPr>
              <a:t>tahun</a:t>
            </a:r>
            <a:r>
              <a:rPr lang="en-US" sz="6400" dirty="0">
                <a:latin typeface="Rockwell" panose="02060603020205020403" pitchFamily="18" charset="0"/>
              </a:rPr>
              <a:t> 2016 </a:t>
            </a:r>
            <a:r>
              <a:rPr lang="en-US" sz="6400" dirty="0" err="1">
                <a:latin typeface="Rockwell" panose="02060603020205020403" pitchFamily="18" charset="0"/>
              </a:rPr>
              <a:t>Tentang</a:t>
            </a:r>
            <a:r>
              <a:rPr lang="en-US" sz="6400" dirty="0">
                <a:latin typeface="Rockwell" panose="02060603020205020403" pitchFamily="18" charset="0"/>
              </a:rPr>
              <a:t> </a:t>
            </a:r>
            <a:r>
              <a:rPr lang="en-US" sz="6400" dirty="0" err="1">
                <a:latin typeface="Rockwell" panose="02060603020205020403" pitchFamily="18" charset="0"/>
              </a:rPr>
              <a:t>Perangkat</a:t>
            </a:r>
            <a:r>
              <a:rPr lang="en-US" sz="6400" dirty="0">
                <a:latin typeface="Rockwell" panose="02060603020205020403" pitchFamily="18" charset="0"/>
              </a:rPr>
              <a:t> Daerah.</a:t>
            </a:r>
          </a:p>
          <a:p>
            <a:pPr marL="269875" lvl="0" indent="-269875" algn="just">
              <a:buAutoNum type="arabicPeriod" startAt="3"/>
            </a:pPr>
            <a:r>
              <a:rPr lang="en-US" sz="6400" dirty="0" err="1">
                <a:latin typeface="Rockwell" panose="02060603020205020403" pitchFamily="18" charset="0"/>
              </a:rPr>
              <a:t>Perda</a:t>
            </a:r>
            <a:r>
              <a:rPr lang="en-US" sz="6400" dirty="0">
                <a:latin typeface="Rockwell" panose="02060603020205020403" pitchFamily="18" charset="0"/>
              </a:rPr>
              <a:t> </a:t>
            </a:r>
            <a:r>
              <a:rPr lang="en-US" sz="6400" dirty="0" err="1">
                <a:latin typeface="Rockwell" panose="02060603020205020403" pitchFamily="18" charset="0"/>
              </a:rPr>
              <a:t>Kab</a:t>
            </a:r>
            <a:r>
              <a:rPr lang="en-US" sz="6400" dirty="0">
                <a:latin typeface="Rockwell" panose="02060603020205020403" pitchFamily="18" charset="0"/>
              </a:rPr>
              <a:t>. Wonogiri No. 6 </a:t>
            </a:r>
            <a:r>
              <a:rPr lang="en-US" sz="6400" dirty="0" err="1">
                <a:latin typeface="Rockwell" panose="02060603020205020403" pitchFamily="18" charset="0"/>
              </a:rPr>
              <a:t>Tahun</a:t>
            </a:r>
            <a:r>
              <a:rPr lang="en-US" sz="6400" dirty="0">
                <a:latin typeface="Rockwell" panose="02060603020205020403" pitchFamily="18" charset="0"/>
              </a:rPr>
              <a:t> 2021 </a:t>
            </a:r>
            <a:r>
              <a:rPr lang="en-US" sz="6400" dirty="0" err="1">
                <a:latin typeface="Rockwell" panose="02060603020205020403" pitchFamily="18" charset="0"/>
              </a:rPr>
              <a:t>Tentang</a:t>
            </a:r>
            <a:r>
              <a:rPr lang="en-US" sz="6400" dirty="0">
                <a:latin typeface="Rockwell" panose="02060603020205020403" pitchFamily="18" charset="0"/>
              </a:rPr>
              <a:t> RPJMD </a:t>
            </a:r>
            <a:r>
              <a:rPr lang="en-US" sz="6400" dirty="0" err="1">
                <a:latin typeface="Rockwell" panose="02060603020205020403" pitchFamily="18" charset="0"/>
              </a:rPr>
              <a:t>Kabupaten</a:t>
            </a:r>
            <a:r>
              <a:rPr lang="en-US" sz="6400" dirty="0">
                <a:latin typeface="Rockwell" panose="02060603020205020403" pitchFamily="18" charset="0"/>
              </a:rPr>
              <a:t> Wonogiri </a:t>
            </a:r>
            <a:r>
              <a:rPr lang="en-US" sz="6400" dirty="0" err="1">
                <a:latin typeface="Rockwell" panose="02060603020205020403" pitchFamily="18" charset="0"/>
              </a:rPr>
              <a:t>Tahun</a:t>
            </a:r>
            <a:r>
              <a:rPr lang="en-US" sz="6400" dirty="0">
                <a:latin typeface="Rockwell" panose="02060603020205020403" pitchFamily="18" charset="0"/>
              </a:rPr>
              <a:t> 2021-2026.</a:t>
            </a:r>
            <a:endParaRPr lang="id-ID" sz="6400" dirty="0">
              <a:latin typeface="Rockwell" panose="02060603020205020403" pitchFamily="18" charset="0"/>
            </a:endParaRPr>
          </a:p>
          <a:p>
            <a:pPr marL="269875" lvl="0" indent="-269875" algn="just">
              <a:buNone/>
            </a:pPr>
            <a:r>
              <a:rPr lang="en-US" sz="6400" dirty="0">
                <a:latin typeface="Rockwell" panose="02060603020205020403" pitchFamily="18" charset="0"/>
              </a:rPr>
              <a:t>4. 	</a:t>
            </a:r>
            <a:r>
              <a:rPr lang="id-ID" sz="6400" dirty="0">
                <a:latin typeface="Rockwell" panose="02060603020205020403" pitchFamily="18" charset="0"/>
              </a:rPr>
              <a:t>Peraturan Komisi Pemberantasan Korupsi No. 02 Tahun 201</a:t>
            </a:r>
            <a:r>
              <a:rPr lang="en-US" sz="6400" dirty="0">
                <a:latin typeface="Rockwell" panose="02060603020205020403" pitchFamily="18" charset="0"/>
              </a:rPr>
              <a:t>9</a:t>
            </a:r>
            <a:r>
              <a:rPr lang="id-ID" sz="6400" dirty="0">
                <a:latin typeface="Rockwell" panose="02060603020205020403" pitchFamily="18" charset="0"/>
              </a:rPr>
              <a:t> tentang P</a:t>
            </a:r>
            <a:r>
              <a:rPr lang="en-US" sz="6400" dirty="0" err="1">
                <a:latin typeface="Rockwell" panose="02060603020205020403" pitchFamily="18" charset="0"/>
              </a:rPr>
              <a:t>elaporan</a:t>
            </a:r>
            <a:r>
              <a:rPr lang="en-US" sz="6400" dirty="0">
                <a:latin typeface="Rockwell" panose="02060603020205020403" pitchFamily="18" charset="0"/>
              </a:rPr>
              <a:t> </a:t>
            </a:r>
            <a:r>
              <a:rPr lang="id-ID" sz="6400" dirty="0">
                <a:latin typeface="Rockwell" panose="02060603020205020403" pitchFamily="18" charset="0"/>
              </a:rPr>
              <a:t>Gratifikasi.</a:t>
            </a:r>
          </a:p>
          <a:p>
            <a:pPr marL="269875" lvl="0" indent="-269875" algn="just">
              <a:buAutoNum type="arabicPeriod" startAt="5"/>
            </a:pPr>
            <a:r>
              <a:rPr lang="id-ID" sz="6400" dirty="0">
                <a:latin typeface="Rockwell" panose="02060603020205020403" pitchFamily="18" charset="0"/>
              </a:rPr>
              <a:t>Peraturan Bupati Wonogiri No. </a:t>
            </a:r>
            <a:r>
              <a:rPr lang="en-US" sz="6400" dirty="0">
                <a:latin typeface="Rockwell" panose="02060603020205020403" pitchFamily="18" charset="0"/>
              </a:rPr>
              <a:t>5</a:t>
            </a:r>
            <a:r>
              <a:rPr lang="id-ID" sz="6400" dirty="0">
                <a:latin typeface="Rockwell" panose="02060603020205020403" pitchFamily="18" charset="0"/>
              </a:rPr>
              <a:t>2 Tahun 20</a:t>
            </a:r>
            <a:r>
              <a:rPr lang="en-US" sz="6400" dirty="0">
                <a:latin typeface="Rockwell" panose="02060603020205020403" pitchFamily="18" charset="0"/>
              </a:rPr>
              <a:t>21</a:t>
            </a:r>
            <a:r>
              <a:rPr lang="id-ID" sz="6400" dirty="0">
                <a:latin typeface="Rockwell" panose="02060603020205020403" pitchFamily="18" charset="0"/>
              </a:rPr>
              <a:t> tentang Pedoman Pengendalian Gratifikasi di Lingkungan Pemerintah Kabupaten Wonogiri.</a:t>
            </a:r>
            <a:endParaRPr lang="en-US" sz="6400" dirty="0">
              <a:latin typeface="Rockwell" panose="02060603020205020403" pitchFamily="18" charset="0"/>
            </a:endParaRPr>
          </a:p>
          <a:p>
            <a:pPr marL="269875" indent="-269875" algn="just">
              <a:buFont typeface="Wingdings" pitchFamily="2" charset="2"/>
              <a:buAutoNum type="arabicPeriod" startAt="5"/>
            </a:pPr>
            <a:r>
              <a:rPr lang="en-US" sz="6400" dirty="0">
                <a:latin typeface="Rockwell" panose="020606030202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Surat </a:t>
            </a:r>
            <a:r>
              <a:rPr lang="en-US" sz="6400" dirty="0" err="1">
                <a:latin typeface="Rockwell" panose="020606030202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Deputi</a:t>
            </a:r>
            <a:r>
              <a:rPr lang="en-US" sz="6400" dirty="0">
                <a:latin typeface="Rockwell" panose="020606030202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Rockwell" panose="020606030202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Bidang</a:t>
            </a:r>
            <a:r>
              <a:rPr lang="en-US" sz="6400" dirty="0">
                <a:latin typeface="Rockwell" panose="020606030202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Rockwell" panose="020606030202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Koordinasi</a:t>
            </a:r>
            <a:r>
              <a:rPr lang="en-US" sz="6400" dirty="0">
                <a:latin typeface="Rockwell" panose="020606030202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6400" dirty="0" err="1">
                <a:latin typeface="Rockwell" panose="020606030202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Supervisi</a:t>
            </a:r>
            <a:r>
              <a:rPr lang="en-US" sz="6400" dirty="0">
                <a:latin typeface="Rockwell" panose="020606030202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KPK RI No. </a:t>
            </a:r>
            <a:r>
              <a:rPr lang="en-ID" sz="6400" spc="-5" dirty="0">
                <a:latin typeface="Rockwell" panose="02060603020205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ID" sz="6400" spc="5" dirty="0">
                <a:latin typeface="Rockwell" panose="02060603020205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ID" sz="6400" dirty="0">
                <a:latin typeface="Rockwell" panose="02060603020205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1210</a:t>
            </a:r>
            <a:r>
              <a:rPr lang="en-ID" sz="6400" spc="5" dirty="0">
                <a:latin typeface="Rockwell" panose="02060603020205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/ </a:t>
            </a:r>
            <a:r>
              <a:rPr lang="en-ID" sz="6400" spc="-5" dirty="0">
                <a:latin typeface="Rockwell" panose="02060603020205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KSP</a:t>
            </a:r>
            <a:r>
              <a:rPr lang="en-ID" sz="6400" spc="5" dirty="0">
                <a:latin typeface="Rockwell" panose="02060603020205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ID" sz="6400" dirty="0">
                <a:latin typeface="Rockwell" panose="02060603020205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00</a:t>
            </a:r>
            <a:r>
              <a:rPr lang="en-ID" sz="6400" spc="5" dirty="0">
                <a:latin typeface="Rockwell" panose="02060603020205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ID" sz="6400" dirty="0">
                <a:latin typeface="Rockwell" panose="02060603020205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70</a:t>
            </a:r>
            <a:r>
              <a:rPr lang="en-ID" sz="6400" spc="10" dirty="0">
                <a:latin typeface="Rockwell" panose="02060603020205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ID" sz="6400" dirty="0">
                <a:latin typeface="Rockwell" panose="02060603020205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73</a:t>
            </a:r>
            <a:r>
              <a:rPr lang="en-ID" sz="6400" spc="5" dirty="0">
                <a:latin typeface="Rockwell" panose="02060603020205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ID" sz="6400" dirty="0">
                <a:latin typeface="Rockwell" panose="02060603020205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03</a:t>
            </a:r>
            <a:r>
              <a:rPr lang="en-ID" sz="6400" spc="5" dirty="0">
                <a:latin typeface="Rockwell" panose="02060603020205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ID" sz="6400" dirty="0">
                <a:latin typeface="Rockwell" panose="02060603020205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2024 </a:t>
            </a:r>
            <a:r>
              <a:rPr lang="en-ID" sz="6400" dirty="0" err="1">
                <a:latin typeface="Rockwell" panose="02060603020205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Tgl</a:t>
            </a:r>
            <a:r>
              <a:rPr lang="en-ID" sz="6400" dirty="0">
                <a:latin typeface="Rockwell" panose="02060603020205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01</a:t>
            </a:r>
            <a:r>
              <a:rPr lang="en-ID" sz="6400" spc="155" dirty="0">
                <a:latin typeface="Rockwell" panose="02060603020205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6400" dirty="0" err="1">
                <a:latin typeface="Rockwell" panose="02060603020205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ID" sz="6400" spc="-10" dirty="0" err="1">
                <a:latin typeface="Rockwell" panose="02060603020205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ID" sz="6400" dirty="0" err="1">
                <a:latin typeface="Rockwell" panose="02060603020205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ret</a:t>
            </a:r>
            <a:r>
              <a:rPr lang="en-ID" sz="6400" spc="215" dirty="0">
                <a:latin typeface="Rockwell" panose="02060603020205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6400" dirty="0">
                <a:latin typeface="Rockwell" panose="02060603020205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2024 </a:t>
            </a:r>
            <a:r>
              <a:rPr lang="en-US" sz="6400" dirty="0" err="1">
                <a:latin typeface="Rockwell" panose="020606030202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tentang</a:t>
            </a:r>
            <a:r>
              <a:rPr lang="en-US" sz="6400" dirty="0">
                <a:latin typeface="Rockwell" panose="020606030202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Area, </a:t>
            </a:r>
            <a:r>
              <a:rPr lang="en-US" sz="6400" dirty="0" err="1">
                <a:latin typeface="Rockwell" panose="020606030202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Indikator</a:t>
            </a:r>
            <a:r>
              <a:rPr lang="en-US" sz="6400" dirty="0">
                <a:latin typeface="Rockwell" panose="020606030202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, dan Sub </a:t>
            </a:r>
            <a:r>
              <a:rPr lang="en-US" sz="6400" dirty="0" err="1">
                <a:latin typeface="Rockwell" panose="020606030202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Indikator</a:t>
            </a:r>
            <a:r>
              <a:rPr lang="en-US" sz="6400" dirty="0">
                <a:latin typeface="Rockwell" panose="020606030202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Rockwell" panose="020606030202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Koordinasi</a:t>
            </a:r>
            <a:r>
              <a:rPr lang="en-US" sz="6400" dirty="0">
                <a:latin typeface="Rockwell" panose="020606030202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Rockwell" panose="020606030202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Pencegahan</a:t>
            </a:r>
            <a:r>
              <a:rPr lang="en-US" sz="6400" dirty="0">
                <a:latin typeface="Rockwell" panose="020606030202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Rockwell" panose="020606030202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Korupsi</a:t>
            </a:r>
            <a:r>
              <a:rPr lang="en-US" sz="6400" dirty="0">
                <a:latin typeface="Rockwell" panose="020606030202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Daerah </a:t>
            </a:r>
            <a:r>
              <a:rPr lang="en-US" sz="6400" dirty="0" err="1">
                <a:latin typeface="Rockwell" panose="020606030202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Tahun</a:t>
            </a:r>
            <a:r>
              <a:rPr lang="en-US" sz="6400" dirty="0">
                <a:latin typeface="Rockwell" panose="020606030202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2024.</a:t>
            </a:r>
          </a:p>
          <a:p>
            <a:pPr marL="269875" indent="-269875" algn="just">
              <a:buFont typeface="Wingdings" pitchFamily="2" charset="2"/>
              <a:buAutoNum type="arabicPeriod" startAt="5"/>
            </a:pPr>
            <a:r>
              <a:rPr lang="en-US" sz="6400" dirty="0">
                <a:effectLst/>
                <a:latin typeface="Rockwell" panose="020606030202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Surat </a:t>
            </a:r>
            <a:r>
              <a:rPr lang="en-US" sz="6400" dirty="0" err="1">
                <a:effectLst/>
                <a:latin typeface="Rockwell" panose="020606030202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Deputi</a:t>
            </a:r>
            <a:r>
              <a:rPr lang="en-US" sz="6400" dirty="0">
                <a:effectLst/>
                <a:latin typeface="Rockwell" panose="020606030202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effectLst/>
                <a:latin typeface="Rockwell" panose="020606030202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Pencegahan</a:t>
            </a:r>
            <a:r>
              <a:rPr lang="en-US" sz="6400" dirty="0">
                <a:effectLst/>
                <a:latin typeface="Rockwell" panose="020606030202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Monitoring KPK RI No. B-1941/LIT.05/10-15/04/2024  </a:t>
            </a:r>
            <a:r>
              <a:rPr lang="en-US" sz="6400" dirty="0" err="1">
                <a:effectLst/>
                <a:latin typeface="Rockwell" panose="020606030202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Tgl</a:t>
            </a:r>
            <a:r>
              <a:rPr lang="en-US" sz="6400" dirty="0">
                <a:effectLst/>
                <a:latin typeface="Rockwell" panose="020606030202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. 17 April 2024 </a:t>
            </a:r>
            <a:r>
              <a:rPr lang="en-US" sz="6400" dirty="0" err="1">
                <a:effectLst/>
                <a:latin typeface="Rockwell" panose="020606030202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Tentang</a:t>
            </a:r>
            <a:r>
              <a:rPr lang="en-US" sz="6400" dirty="0">
                <a:effectLst/>
                <a:latin typeface="Rockwell" panose="020606030202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effectLst/>
                <a:latin typeface="Rockwell" panose="020606030202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Penyampaian</a:t>
            </a:r>
            <a:r>
              <a:rPr lang="en-US" sz="6400" dirty="0">
                <a:effectLst/>
                <a:latin typeface="Rockwell" panose="020606030202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Hasil SPI 2023 dan </a:t>
            </a:r>
            <a:r>
              <a:rPr lang="en-US" sz="6400" dirty="0" err="1">
                <a:effectLst/>
                <a:latin typeface="Rockwell" panose="020606030202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Pelaksanaan</a:t>
            </a:r>
            <a:r>
              <a:rPr lang="en-US" sz="6400" dirty="0">
                <a:effectLst/>
                <a:latin typeface="Rockwell" panose="020606030202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SPI 2024.</a:t>
            </a:r>
            <a:endParaRPr lang="en-US" sz="6400" dirty="0">
              <a:latin typeface="Rockwell" panose="020606030202050204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9875" indent="-269875" algn="just">
              <a:buFont typeface="Wingdings" pitchFamily="2" charset="2"/>
              <a:buAutoNum type="arabicPeriod" startAt="5"/>
            </a:pPr>
            <a:r>
              <a:rPr lang="en-US" sz="6400" dirty="0" err="1">
                <a:latin typeface="Rockwell" panose="02060603020205020403" pitchFamily="18" charset="0"/>
                <a:cs typeface="Arial" panose="020B0604020202020204" pitchFamily="34" charset="0"/>
              </a:rPr>
              <a:t>Perbup</a:t>
            </a:r>
            <a:r>
              <a:rPr lang="en-US" sz="6400" dirty="0">
                <a:latin typeface="Rockwell" panose="02060603020205020403" pitchFamily="18" charset="0"/>
                <a:cs typeface="Arial" panose="020B0604020202020204" pitchFamily="34" charset="0"/>
              </a:rPr>
              <a:t> Wonogiri No 70 </a:t>
            </a:r>
            <a:r>
              <a:rPr lang="en-US" sz="6400" dirty="0" err="1">
                <a:latin typeface="Rockwell" panose="02060603020205020403" pitchFamily="18" charset="0"/>
                <a:cs typeface="Arial" panose="020B0604020202020204" pitchFamily="34" charset="0"/>
              </a:rPr>
              <a:t>Tahun</a:t>
            </a:r>
            <a:r>
              <a:rPr lang="en-US" sz="6400" dirty="0">
                <a:latin typeface="Rockwell" panose="02060603020205020403" pitchFamily="18" charset="0"/>
                <a:cs typeface="Arial" panose="020B0604020202020204" pitchFamily="34" charset="0"/>
              </a:rPr>
              <a:t> 2020 </a:t>
            </a:r>
            <a:r>
              <a:rPr lang="en-US" sz="6400" dirty="0" err="1">
                <a:latin typeface="Rockwell" panose="02060603020205020403" pitchFamily="18" charset="0"/>
                <a:cs typeface="Arial" panose="020B0604020202020204" pitchFamily="34" charset="0"/>
              </a:rPr>
              <a:t>tentang</a:t>
            </a:r>
            <a:r>
              <a:rPr lang="en-US" sz="6400" dirty="0">
                <a:latin typeface="Rockwell" panose="02060603020205020403" pitchFamily="18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Rockwell" panose="02060603020205020403" pitchFamily="18" charset="0"/>
                <a:cs typeface="Arial" panose="020B0604020202020204" pitchFamily="34" charset="0"/>
              </a:rPr>
              <a:t>Pedoman</a:t>
            </a:r>
            <a:r>
              <a:rPr lang="en-US" sz="6400" dirty="0">
                <a:latin typeface="Rockwell" panose="02060603020205020403" pitchFamily="18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Rockwell" panose="02060603020205020403" pitchFamily="18" charset="0"/>
                <a:cs typeface="Arial" panose="020B0604020202020204" pitchFamily="34" charset="0"/>
              </a:rPr>
              <a:t>Penangan</a:t>
            </a:r>
            <a:r>
              <a:rPr lang="en-US" sz="6400" dirty="0">
                <a:latin typeface="Rockwell" panose="02060603020205020403" pitchFamily="18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Rockwell" panose="02060603020205020403" pitchFamily="18" charset="0"/>
                <a:cs typeface="Arial" panose="020B0604020202020204" pitchFamily="34" charset="0"/>
              </a:rPr>
              <a:t>Benturan</a:t>
            </a:r>
            <a:r>
              <a:rPr lang="en-US" sz="6400" dirty="0">
                <a:latin typeface="Rockwell" panose="02060603020205020403" pitchFamily="18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Rockwell" panose="02060603020205020403" pitchFamily="18" charset="0"/>
                <a:cs typeface="Arial" panose="020B0604020202020204" pitchFamily="34" charset="0"/>
              </a:rPr>
              <a:t>Kepentingan</a:t>
            </a:r>
            <a:r>
              <a:rPr lang="en-US" sz="6400" dirty="0">
                <a:latin typeface="Rockwell" panose="02060603020205020403" pitchFamily="18" charset="0"/>
                <a:cs typeface="Arial" panose="020B0604020202020204" pitchFamily="34" charset="0"/>
              </a:rPr>
              <a:t> di </a:t>
            </a:r>
            <a:r>
              <a:rPr lang="en-US" sz="6400" dirty="0" err="1">
                <a:latin typeface="Rockwell" panose="02060603020205020403" pitchFamily="18" charset="0"/>
                <a:cs typeface="Arial" panose="020B0604020202020204" pitchFamily="34" charset="0"/>
              </a:rPr>
              <a:t>Lingkungan</a:t>
            </a:r>
            <a:r>
              <a:rPr lang="en-US" sz="6400" dirty="0">
                <a:latin typeface="Rockwell" panose="02060603020205020403" pitchFamily="18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Rockwell" panose="02060603020205020403" pitchFamily="18" charset="0"/>
                <a:cs typeface="Arial" panose="020B0604020202020204" pitchFamily="34" charset="0"/>
              </a:rPr>
              <a:t>Pemerintah</a:t>
            </a:r>
            <a:r>
              <a:rPr lang="en-US" sz="6400" dirty="0">
                <a:latin typeface="Rockwell" panose="02060603020205020403" pitchFamily="18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Rockwell" panose="02060603020205020403" pitchFamily="18" charset="0"/>
                <a:cs typeface="Arial" panose="020B0604020202020204" pitchFamily="34" charset="0"/>
              </a:rPr>
              <a:t>Kabupaten</a:t>
            </a:r>
            <a:r>
              <a:rPr lang="en-US" sz="6400" dirty="0">
                <a:latin typeface="Rockwell" panose="02060603020205020403" pitchFamily="18" charset="0"/>
                <a:cs typeface="Arial" panose="020B0604020202020204" pitchFamily="34" charset="0"/>
              </a:rPr>
              <a:t> Wonogiri.</a:t>
            </a:r>
            <a:endParaRPr lang="en-US" sz="6400" dirty="0">
              <a:latin typeface="Rockwell" panose="020606030202050204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27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864" y="266205"/>
            <a:ext cx="9157864" cy="8382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TUGAS/KEWENANGAN UPG</a:t>
            </a:r>
            <a:endParaRPr lang="en-S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48" y="949591"/>
            <a:ext cx="8237439" cy="5200523"/>
          </a:xfrm>
        </p:spPr>
        <p:txBody>
          <a:bodyPr>
            <a:normAutofit fontScale="77500" lnSpcReduction="20000"/>
          </a:bodyPr>
          <a:lstStyle/>
          <a:p>
            <a:pPr lvl="0" indent="17463">
              <a:buNone/>
            </a:pPr>
            <a:endParaRPr lang="id-ID" dirty="0"/>
          </a:p>
          <a:p>
            <a:pPr marL="268288" lvl="0" indent="-268288" algn="just" fontAlgn="base">
              <a:buNone/>
            </a:pPr>
            <a:r>
              <a:rPr lang="en-US" sz="2200" dirty="0"/>
              <a:t>1.	</a:t>
            </a:r>
            <a:r>
              <a:rPr lang="en-US" sz="2200" b="1" dirty="0" err="1">
                <a:solidFill>
                  <a:srgbClr val="002060"/>
                </a:solidFill>
              </a:rPr>
              <a:t>Menerima</a:t>
            </a:r>
            <a:r>
              <a:rPr lang="en-US" sz="2200" b="1" dirty="0">
                <a:solidFill>
                  <a:srgbClr val="002060"/>
                </a:solidFill>
              </a:rPr>
              <a:t>, </a:t>
            </a:r>
            <a:r>
              <a:rPr lang="en-US" sz="2200" b="1" dirty="0" err="1">
                <a:solidFill>
                  <a:srgbClr val="002060"/>
                </a:solidFill>
              </a:rPr>
              <a:t>menganalisis</a:t>
            </a:r>
            <a:r>
              <a:rPr lang="en-US" sz="2200" b="1" dirty="0">
                <a:solidFill>
                  <a:srgbClr val="002060"/>
                </a:solidFill>
              </a:rPr>
              <a:t>, </a:t>
            </a:r>
            <a:r>
              <a:rPr lang="en-US" sz="2200" b="1" dirty="0" err="1">
                <a:solidFill>
                  <a:srgbClr val="002060"/>
                </a:solidFill>
              </a:rPr>
              <a:t>dan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mengadministrasikan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laporan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penerimaan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Gratifikasi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dari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Pegawai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Negeri</a:t>
            </a:r>
            <a:r>
              <a:rPr lang="en-US" sz="2200" b="1" dirty="0">
                <a:solidFill>
                  <a:srgbClr val="002060"/>
                </a:solidFill>
              </a:rPr>
              <a:t>, </a:t>
            </a:r>
            <a:r>
              <a:rPr lang="en-US" sz="2200" b="1" dirty="0" err="1">
                <a:solidFill>
                  <a:srgbClr val="002060"/>
                </a:solidFill>
              </a:rPr>
              <a:t>Penyelenggara</a:t>
            </a:r>
            <a:r>
              <a:rPr lang="en-US" sz="2200" b="1" dirty="0">
                <a:solidFill>
                  <a:srgbClr val="002060"/>
                </a:solidFill>
              </a:rPr>
              <a:t> Negara, </a:t>
            </a:r>
            <a:r>
              <a:rPr lang="en-US" sz="2200" b="1" dirty="0" err="1">
                <a:solidFill>
                  <a:srgbClr val="002060"/>
                </a:solidFill>
              </a:rPr>
              <a:t>atau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pejabat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publik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lainnya</a:t>
            </a:r>
            <a:r>
              <a:rPr lang="en-US" sz="2200" b="1" dirty="0">
                <a:solidFill>
                  <a:srgbClr val="002060"/>
                </a:solidFill>
              </a:rPr>
              <a:t>;</a:t>
            </a:r>
          </a:p>
          <a:p>
            <a:pPr marL="268288" lvl="0" indent="-268288" algn="just" fontAlgn="base">
              <a:buNone/>
            </a:pPr>
            <a:r>
              <a:rPr lang="en-US" sz="2200" b="1" dirty="0">
                <a:solidFill>
                  <a:srgbClr val="002060"/>
                </a:solidFill>
              </a:rPr>
              <a:t>2.	</a:t>
            </a:r>
            <a:r>
              <a:rPr lang="en-US" sz="2200" b="1" dirty="0" err="1">
                <a:solidFill>
                  <a:srgbClr val="002060"/>
                </a:solidFill>
              </a:rPr>
              <a:t>Menerima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dan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mengadministrasikan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laporan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penolakan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Gratifikasi</a:t>
            </a:r>
            <a:r>
              <a:rPr lang="en-US" sz="2200" b="1" dirty="0">
                <a:solidFill>
                  <a:srgbClr val="002060"/>
                </a:solidFill>
              </a:rPr>
              <a:t>, </a:t>
            </a:r>
            <a:r>
              <a:rPr lang="en-US" sz="2200" b="1" dirty="0" err="1">
                <a:solidFill>
                  <a:srgbClr val="002060"/>
                </a:solidFill>
              </a:rPr>
              <a:t>dalam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hal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Pegawai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Negeri</a:t>
            </a:r>
            <a:r>
              <a:rPr lang="en-US" sz="2200" b="1" dirty="0">
                <a:solidFill>
                  <a:srgbClr val="002060"/>
                </a:solidFill>
              </a:rPr>
              <a:t>, </a:t>
            </a:r>
            <a:r>
              <a:rPr lang="en-US" sz="2200" b="1" dirty="0" err="1">
                <a:solidFill>
                  <a:srgbClr val="002060"/>
                </a:solidFill>
              </a:rPr>
              <a:t>Penyelenggara</a:t>
            </a:r>
            <a:r>
              <a:rPr lang="en-US" sz="2200" b="1" dirty="0">
                <a:solidFill>
                  <a:srgbClr val="002060"/>
                </a:solidFill>
              </a:rPr>
              <a:t> Negara </a:t>
            </a:r>
            <a:r>
              <a:rPr lang="en-US" sz="2200" b="1" dirty="0" err="1">
                <a:solidFill>
                  <a:srgbClr val="002060"/>
                </a:solidFill>
              </a:rPr>
              <a:t>atau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pejabat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publik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lainnya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melaporkan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penolakan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Gratifikasi</a:t>
            </a:r>
            <a:r>
              <a:rPr lang="en-US" sz="2200" b="1" dirty="0">
                <a:solidFill>
                  <a:srgbClr val="002060"/>
                </a:solidFill>
              </a:rPr>
              <a:t>;</a:t>
            </a:r>
          </a:p>
          <a:p>
            <a:pPr marL="268288" lvl="0" indent="-268288" algn="just" fontAlgn="base">
              <a:buNone/>
            </a:pPr>
            <a:r>
              <a:rPr lang="en-US" sz="2200" b="1" dirty="0">
                <a:solidFill>
                  <a:srgbClr val="002060"/>
                </a:solidFill>
              </a:rPr>
              <a:t>3.	</a:t>
            </a:r>
            <a:r>
              <a:rPr lang="en-US" sz="2200" b="1" dirty="0" err="1">
                <a:solidFill>
                  <a:srgbClr val="002060"/>
                </a:solidFill>
              </a:rPr>
              <a:t>Meneruskan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laporan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penerimaan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Gratifikasi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kepada</a:t>
            </a:r>
            <a:r>
              <a:rPr lang="en-US" sz="2200" b="1" dirty="0">
                <a:solidFill>
                  <a:srgbClr val="002060"/>
                </a:solidFill>
              </a:rPr>
              <a:t> KPK;</a:t>
            </a:r>
          </a:p>
          <a:p>
            <a:pPr marL="268288" lvl="0" indent="-268288" algn="just" fontAlgn="base">
              <a:buNone/>
            </a:pPr>
            <a:r>
              <a:rPr lang="en-US" sz="2200" dirty="0"/>
              <a:t>4.	</a:t>
            </a:r>
            <a:r>
              <a:rPr lang="en-US" sz="2200" dirty="0" err="1"/>
              <a:t>Melaporkan</a:t>
            </a:r>
            <a:r>
              <a:rPr lang="en-US" sz="2200" dirty="0"/>
              <a:t> </a:t>
            </a:r>
            <a:r>
              <a:rPr lang="en-US" sz="2200" dirty="0" err="1"/>
              <a:t>rekapitulasi</a:t>
            </a:r>
            <a:r>
              <a:rPr lang="en-US" sz="2200" dirty="0"/>
              <a:t> </a:t>
            </a:r>
            <a:r>
              <a:rPr lang="en-US" sz="2200" dirty="0" err="1"/>
              <a:t>laporan</a:t>
            </a:r>
            <a:r>
              <a:rPr lang="en-US" sz="2200" dirty="0"/>
              <a:t> </a:t>
            </a:r>
            <a:r>
              <a:rPr lang="en-US" sz="2200" dirty="0" err="1"/>
              <a:t>penerimaan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penolakan</a:t>
            </a:r>
            <a:r>
              <a:rPr lang="en-US" sz="2200" dirty="0"/>
              <a:t> </a:t>
            </a:r>
            <a:r>
              <a:rPr lang="en-US" sz="2200" dirty="0" err="1"/>
              <a:t>Gratifikasi</a:t>
            </a:r>
            <a:r>
              <a:rPr lang="en-US" sz="2200" dirty="0"/>
              <a:t> </a:t>
            </a:r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dirty="0" err="1"/>
              <a:t>periodik</a:t>
            </a:r>
            <a:r>
              <a:rPr lang="en-US" sz="2200" dirty="0"/>
              <a:t> </a:t>
            </a:r>
            <a:r>
              <a:rPr lang="en-US" sz="2200" dirty="0" err="1"/>
              <a:t>kepada</a:t>
            </a:r>
            <a:r>
              <a:rPr lang="en-US" sz="2200" dirty="0"/>
              <a:t> </a:t>
            </a:r>
            <a:r>
              <a:rPr lang="en-US" sz="2200" dirty="0" err="1"/>
              <a:t>Komisi</a:t>
            </a:r>
            <a:r>
              <a:rPr lang="en-US" sz="2200" dirty="0"/>
              <a:t>;</a:t>
            </a:r>
          </a:p>
          <a:p>
            <a:pPr marL="268288" lvl="0" indent="-268288" algn="just" fontAlgn="base">
              <a:buNone/>
            </a:pPr>
            <a:r>
              <a:rPr lang="en-US" sz="2200" dirty="0"/>
              <a:t>5. 	</a:t>
            </a:r>
            <a:r>
              <a:rPr lang="en-US" sz="2200" dirty="0" err="1"/>
              <a:t>Menyampaikan</a:t>
            </a:r>
            <a:r>
              <a:rPr lang="en-US" sz="2200" dirty="0"/>
              <a:t> </a:t>
            </a:r>
            <a:r>
              <a:rPr lang="en-US" sz="2200" dirty="0" err="1"/>
              <a:t>hasil</a:t>
            </a:r>
            <a:r>
              <a:rPr lang="en-US" sz="2200" dirty="0"/>
              <a:t> </a:t>
            </a:r>
            <a:r>
              <a:rPr lang="en-US" sz="2200" dirty="0" err="1"/>
              <a:t>pengelolaan</a:t>
            </a:r>
            <a:r>
              <a:rPr lang="en-US" sz="2200" dirty="0"/>
              <a:t> </a:t>
            </a:r>
            <a:r>
              <a:rPr lang="en-US" sz="2200" dirty="0" err="1"/>
              <a:t>laporan</a:t>
            </a:r>
            <a:r>
              <a:rPr lang="en-US" sz="2200" dirty="0"/>
              <a:t> </a:t>
            </a:r>
            <a:r>
              <a:rPr lang="en-US" sz="2200" dirty="0" err="1"/>
              <a:t>penerimaan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penolakan</a:t>
            </a:r>
            <a:r>
              <a:rPr lang="en-US" sz="2200" dirty="0"/>
              <a:t> </a:t>
            </a:r>
            <a:r>
              <a:rPr lang="en-US" sz="2200" dirty="0" err="1"/>
              <a:t>Gratifikasi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usulan</a:t>
            </a:r>
            <a:r>
              <a:rPr lang="en-US" sz="2200" dirty="0"/>
              <a:t> </a:t>
            </a:r>
            <a:r>
              <a:rPr lang="en-US" sz="2200" dirty="0" err="1"/>
              <a:t>kebijakan</a:t>
            </a:r>
            <a:r>
              <a:rPr lang="en-US" sz="2200" dirty="0"/>
              <a:t> </a:t>
            </a:r>
            <a:r>
              <a:rPr lang="en-US" sz="2200" dirty="0" err="1"/>
              <a:t>Pengendalian</a:t>
            </a:r>
            <a:r>
              <a:rPr lang="en-US" sz="2200" dirty="0"/>
              <a:t> </a:t>
            </a:r>
            <a:r>
              <a:rPr lang="en-US" sz="2200" dirty="0" err="1"/>
              <a:t>Gratifikasi</a:t>
            </a:r>
            <a:r>
              <a:rPr lang="en-US" sz="2200" dirty="0"/>
              <a:t> </a:t>
            </a:r>
            <a:r>
              <a:rPr lang="en-US" sz="2200" dirty="0" err="1"/>
              <a:t>kepada</a:t>
            </a:r>
            <a:r>
              <a:rPr lang="en-US" sz="2200" dirty="0"/>
              <a:t> </a:t>
            </a:r>
            <a:r>
              <a:rPr lang="en-US" sz="2200" dirty="0" err="1"/>
              <a:t>pimpinan</a:t>
            </a:r>
            <a:r>
              <a:rPr lang="en-US" sz="2200" dirty="0"/>
              <a:t> </a:t>
            </a:r>
            <a:r>
              <a:rPr lang="en-US" sz="2200" dirty="0" err="1"/>
              <a:t>instansi</a:t>
            </a:r>
            <a:r>
              <a:rPr lang="en-US" sz="2200" dirty="0"/>
              <a:t> </a:t>
            </a:r>
            <a:r>
              <a:rPr lang="en-US" sz="2200" dirty="0" err="1"/>
              <a:t>masing-masing</a:t>
            </a:r>
            <a:r>
              <a:rPr lang="en-US" sz="2200" dirty="0"/>
              <a:t>;</a:t>
            </a:r>
          </a:p>
          <a:p>
            <a:pPr marL="268288" lvl="0" indent="-268288" algn="just" fontAlgn="base">
              <a:buNone/>
            </a:pPr>
            <a:r>
              <a:rPr lang="en-US" sz="2200" dirty="0"/>
              <a:t>6.	</a:t>
            </a:r>
            <a:r>
              <a:rPr lang="en-US" sz="2200" b="1" dirty="0" err="1">
                <a:solidFill>
                  <a:srgbClr val="002060"/>
                </a:solidFill>
              </a:rPr>
              <a:t>Melakukan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sosialisasi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ketentuan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Gratifikasi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kepada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pihak</a:t>
            </a:r>
            <a:r>
              <a:rPr lang="en-US" sz="2200" b="1" dirty="0">
                <a:solidFill>
                  <a:srgbClr val="002060"/>
                </a:solidFill>
              </a:rPr>
              <a:t> internal </a:t>
            </a:r>
            <a:r>
              <a:rPr lang="en-US" sz="2200" b="1" dirty="0" err="1">
                <a:solidFill>
                  <a:srgbClr val="002060"/>
                </a:solidFill>
              </a:rPr>
              <a:t>dan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eksternal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instansi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pemerintahan</a:t>
            </a:r>
            <a:r>
              <a:rPr lang="en-US" sz="2200" b="1" dirty="0">
                <a:solidFill>
                  <a:srgbClr val="002060"/>
                </a:solidFill>
              </a:rPr>
              <a:t>, </a:t>
            </a:r>
            <a:r>
              <a:rPr lang="en-US" sz="2200" b="1" dirty="0" err="1">
                <a:solidFill>
                  <a:srgbClr val="002060"/>
                </a:solidFill>
              </a:rPr>
              <a:t>badan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usaha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milik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negara</a:t>
            </a:r>
            <a:r>
              <a:rPr lang="en-US" sz="2200" b="1" dirty="0">
                <a:solidFill>
                  <a:srgbClr val="002060"/>
                </a:solidFill>
              </a:rPr>
              <a:t>, </a:t>
            </a:r>
            <a:r>
              <a:rPr lang="en-US" sz="2200" b="1" dirty="0" err="1">
                <a:solidFill>
                  <a:srgbClr val="002060"/>
                </a:solidFill>
              </a:rPr>
              <a:t>dan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badan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usaha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milik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daerah</a:t>
            </a:r>
            <a:r>
              <a:rPr lang="en-US" sz="2200" b="1" dirty="0">
                <a:solidFill>
                  <a:srgbClr val="002060"/>
                </a:solidFill>
              </a:rPr>
              <a:t>;</a:t>
            </a:r>
          </a:p>
          <a:p>
            <a:pPr marL="268288" lvl="0" indent="-268288" algn="just" fontAlgn="base">
              <a:buNone/>
            </a:pPr>
            <a:r>
              <a:rPr lang="en-US" sz="2200" dirty="0"/>
              <a:t>7. </a:t>
            </a:r>
            <a:r>
              <a:rPr lang="en-US" sz="2200" b="1" dirty="0">
                <a:solidFill>
                  <a:srgbClr val="002060"/>
                </a:solidFill>
              </a:rPr>
              <a:t>	</a:t>
            </a:r>
            <a:r>
              <a:rPr lang="en-US" sz="2200" b="1" dirty="0" err="1">
                <a:solidFill>
                  <a:srgbClr val="002060"/>
                </a:solidFill>
              </a:rPr>
              <a:t>Melakukan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pemeliharaan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barang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Gratifikasi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sampai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dengan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adanya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penetapan</a:t>
            </a:r>
            <a:r>
              <a:rPr lang="en-US" sz="2200" b="1" dirty="0">
                <a:solidFill>
                  <a:srgbClr val="002060"/>
                </a:solidFill>
              </a:rPr>
              <a:t> status </a:t>
            </a:r>
            <a:r>
              <a:rPr lang="en-US" sz="2200" b="1" dirty="0" err="1">
                <a:solidFill>
                  <a:srgbClr val="002060"/>
                </a:solidFill>
              </a:rPr>
              <a:t>barang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tersebut</a:t>
            </a:r>
            <a:r>
              <a:rPr lang="en-US" sz="2200" b="1" dirty="0">
                <a:solidFill>
                  <a:srgbClr val="002060"/>
                </a:solidFill>
              </a:rPr>
              <a:t>; </a:t>
            </a:r>
            <a:r>
              <a:rPr lang="en-US" sz="2200" b="1" dirty="0" err="1">
                <a:solidFill>
                  <a:srgbClr val="002060"/>
                </a:solidFill>
              </a:rPr>
              <a:t>dan</a:t>
            </a:r>
            <a:endParaRPr lang="en-US" sz="2200" b="1" dirty="0">
              <a:solidFill>
                <a:srgbClr val="002060"/>
              </a:solidFill>
            </a:endParaRPr>
          </a:p>
          <a:p>
            <a:pPr marL="268288" indent="-268288" algn="just">
              <a:buNone/>
            </a:pPr>
            <a:r>
              <a:rPr lang="en-US" sz="2200" dirty="0"/>
              <a:t>8. 	</a:t>
            </a:r>
            <a:r>
              <a:rPr lang="en-US" sz="2200" dirty="0" err="1"/>
              <a:t>Melakukan</a:t>
            </a:r>
            <a:r>
              <a:rPr lang="en-US" sz="2200" dirty="0"/>
              <a:t> </a:t>
            </a:r>
            <a:r>
              <a:rPr lang="en-US" sz="2200" dirty="0" err="1"/>
              <a:t>pemantauan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evaluasi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rangka</a:t>
            </a:r>
            <a:r>
              <a:rPr lang="en-US" sz="2200" dirty="0"/>
              <a:t> </a:t>
            </a:r>
            <a:r>
              <a:rPr lang="en-US" sz="2200" dirty="0" err="1"/>
              <a:t>pengendalian</a:t>
            </a:r>
            <a:r>
              <a:rPr lang="en-US" sz="2200" dirty="0"/>
              <a:t> </a:t>
            </a:r>
            <a:r>
              <a:rPr lang="en-US" sz="2200" dirty="0" err="1"/>
              <a:t>Gratifikasi</a:t>
            </a:r>
            <a:r>
              <a:rPr lang="en-US" sz="2200" dirty="0"/>
              <a:t>.</a:t>
            </a:r>
            <a:endParaRPr lang="en-SG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6150114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erlin Sans FB Demi" pitchFamily="34" charset="0"/>
                <a:cs typeface="Aharoni" pitchFamily="2" charset="-79"/>
              </a:rPr>
              <a:t>U</a:t>
            </a:r>
            <a:r>
              <a:rPr lang="en-US" sz="4000" dirty="0">
                <a:solidFill>
                  <a:srgbClr val="FF0000"/>
                </a:solidFill>
                <a:latin typeface="Berlin Sans FB Demi" pitchFamily="34" charset="0"/>
                <a:cs typeface="Aharoni" pitchFamily="2" charset="-79"/>
              </a:rPr>
              <a:t>P</a:t>
            </a:r>
            <a:r>
              <a:rPr lang="en-US" sz="4000" dirty="0">
                <a:latin typeface="Berlin Sans FB Demi" pitchFamily="34" charset="0"/>
                <a:cs typeface="Aharoni" pitchFamily="2" charset="-79"/>
              </a:rPr>
              <a:t>G</a:t>
            </a:r>
            <a:endParaRPr lang="en-SG" sz="4000" dirty="0">
              <a:latin typeface="Berlin Sans FB Demi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85866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864" y="692696"/>
            <a:ext cx="9157864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FUNGSI PENDUKUNG UPG</a:t>
            </a:r>
            <a:br>
              <a:rPr lang="en-US" b="1" dirty="0"/>
            </a:br>
            <a:r>
              <a:rPr lang="en-US" sz="2700" b="1" dirty="0" err="1"/>
              <a:t>pasal</a:t>
            </a:r>
            <a:r>
              <a:rPr lang="en-US" sz="2700" b="1" dirty="0"/>
              <a:t> 9</a:t>
            </a:r>
            <a:r>
              <a:rPr lang="en-US" b="1" dirty="0"/>
              <a:t> </a:t>
            </a:r>
            <a:endParaRPr lang="en-S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632849" cy="3240360"/>
          </a:xfrm>
        </p:spPr>
        <p:txBody>
          <a:bodyPr>
            <a:normAutofit lnSpcReduction="10000"/>
          </a:bodyPr>
          <a:lstStyle/>
          <a:p>
            <a:pPr lvl="0" indent="17463">
              <a:buNone/>
            </a:pPr>
            <a:endParaRPr lang="id-ID" dirty="0"/>
          </a:p>
          <a:p>
            <a:pPr marL="363538" lvl="0" indent="-363538" algn="just" fontAlgn="base">
              <a:buNone/>
            </a:pPr>
            <a:r>
              <a:rPr lang="en-US" sz="2200" b="1" dirty="0">
                <a:solidFill>
                  <a:srgbClr val="002060"/>
                </a:solidFill>
              </a:rPr>
              <a:t>1.</a:t>
            </a:r>
            <a:r>
              <a:rPr lang="en-US" sz="2400" b="1" dirty="0">
                <a:solidFill>
                  <a:srgbClr val="002060"/>
                </a:solidFill>
              </a:rPr>
              <a:t>	</a:t>
            </a:r>
            <a:r>
              <a:rPr lang="en-US" sz="2400" b="1" dirty="0" err="1">
                <a:solidFill>
                  <a:srgbClr val="002060"/>
                </a:solidFill>
              </a:rPr>
              <a:t>Untuk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menjalankan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fungsi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koordinasi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pelaporan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gratifikasi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pada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masing-masing</a:t>
            </a:r>
            <a:r>
              <a:rPr lang="en-US" sz="2400" b="1" dirty="0">
                <a:solidFill>
                  <a:srgbClr val="002060"/>
                </a:solidFill>
              </a:rPr>
              <a:t> OPD </a:t>
            </a:r>
            <a:r>
              <a:rPr lang="en-US" sz="2400" b="1" dirty="0" err="1">
                <a:solidFill>
                  <a:srgbClr val="002060"/>
                </a:solidFill>
              </a:rPr>
              <a:t>ditunjuk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pejabat</a:t>
            </a:r>
            <a:r>
              <a:rPr lang="en-US" sz="2400" b="1" dirty="0">
                <a:solidFill>
                  <a:srgbClr val="002060"/>
                </a:solidFill>
              </a:rPr>
              <a:t>/</a:t>
            </a:r>
            <a:r>
              <a:rPr lang="en-US" sz="2400" b="1" dirty="0" err="1">
                <a:solidFill>
                  <a:srgbClr val="002060"/>
                </a:solidFill>
              </a:rPr>
              <a:t>pegawai</a:t>
            </a:r>
            <a:r>
              <a:rPr lang="en-US" sz="2400" b="1" dirty="0">
                <a:solidFill>
                  <a:srgbClr val="002060"/>
                </a:solidFill>
              </a:rPr>
              <a:t> yang </a:t>
            </a:r>
            <a:r>
              <a:rPr lang="en-US" sz="2400" b="1" dirty="0" err="1">
                <a:solidFill>
                  <a:srgbClr val="002060"/>
                </a:solidFill>
              </a:rPr>
              <a:t>betugas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melakukan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sosialisasi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gratifikasi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atau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memfasilitasi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pelaporan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gratifikasi</a:t>
            </a:r>
            <a:r>
              <a:rPr lang="en-US" sz="2400" b="1" dirty="0">
                <a:solidFill>
                  <a:srgbClr val="002060"/>
                </a:solidFill>
              </a:rPr>
              <a:t> di OPD </a:t>
            </a:r>
            <a:r>
              <a:rPr lang="en-US" sz="2400" b="1" dirty="0" err="1">
                <a:solidFill>
                  <a:srgbClr val="002060"/>
                </a:solidFill>
              </a:rPr>
              <a:t>masing-masing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</a:p>
          <a:p>
            <a:pPr marL="363538" indent="-363538" algn="just">
              <a:buNone/>
            </a:pPr>
            <a:r>
              <a:rPr lang="en-US" sz="2400" b="1" dirty="0">
                <a:solidFill>
                  <a:srgbClr val="002060"/>
                </a:solidFill>
              </a:rPr>
              <a:t>2. 	</a:t>
            </a:r>
            <a:r>
              <a:rPr lang="en-US" sz="2400" b="1" dirty="0" err="1">
                <a:solidFill>
                  <a:srgbClr val="002060"/>
                </a:solidFill>
              </a:rPr>
              <a:t>Penetapan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rincian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tugas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pegawai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ditetapkan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dengan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Keputusan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Kepala</a:t>
            </a:r>
            <a:r>
              <a:rPr lang="en-US" sz="2400" b="1" dirty="0">
                <a:solidFill>
                  <a:srgbClr val="002060"/>
                </a:solidFill>
              </a:rPr>
              <a:t> OPD.</a:t>
            </a:r>
            <a:endParaRPr lang="en-SG" sz="2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5805264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erlin Sans FB Demi" pitchFamily="34" charset="0"/>
                <a:cs typeface="Aharoni" pitchFamily="2" charset="-79"/>
              </a:rPr>
              <a:t>U</a:t>
            </a:r>
            <a:r>
              <a:rPr lang="en-US" sz="4000" dirty="0">
                <a:solidFill>
                  <a:srgbClr val="FF0000"/>
                </a:solidFill>
                <a:latin typeface="Berlin Sans FB Demi" pitchFamily="34" charset="0"/>
                <a:cs typeface="Aharoni" pitchFamily="2" charset="-79"/>
              </a:rPr>
              <a:t>P</a:t>
            </a:r>
            <a:r>
              <a:rPr lang="en-US" sz="4000" dirty="0">
                <a:latin typeface="Berlin Sans FB Demi" pitchFamily="34" charset="0"/>
                <a:cs typeface="Aharoni" pitchFamily="2" charset="-79"/>
              </a:rPr>
              <a:t>G</a:t>
            </a:r>
            <a:endParaRPr lang="en-SG" sz="4000" dirty="0">
              <a:latin typeface="Berlin Sans FB Demi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41331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101" y="1078626"/>
            <a:ext cx="7992888" cy="5328592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endParaRPr lang="id-ID" dirty="0"/>
          </a:p>
          <a:p>
            <a:pPr marL="0" indent="0" algn="just">
              <a:buNone/>
            </a:pPr>
            <a:r>
              <a:rPr lang="id-ID" sz="8000" b="1" dirty="0">
                <a:solidFill>
                  <a:srgbClr val="C00000"/>
                </a:solidFill>
              </a:rPr>
              <a:t>Setiap Pejabat/Pegawai wajib menolak gratifikasi</a:t>
            </a:r>
            <a:r>
              <a:rPr lang="en-US" sz="8000" b="1" dirty="0">
                <a:solidFill>
                  <a:srgbClr val="C00000"/>
                </a:solidFill>
              </a:rPr>
              <a:t> yang</a:t>
            </a:r>
            <a:r>
              <a:rPr lang="id-ID" sz="8000" b="1" dirty="0">
                <a:solidFill>
                  <a:srgbClr val="C00000"/>
                </a:solidFill>
              </a:rPr>
              <a:t> diketahui sejak awal berhubungan dengan jabatannya dan berlawanan dengan kewajiban atau tugasnya, meliputi Gratifikasi yang diterima : </a:t>
            </a:r>
          </a:p>
          <a:p>
            <a:pPr marL="357188" indent="-357188" algn="just">
              <a:buNone/>
            </a:pPr>
            <a:r>
              <a:rPr lang="sv-SE" sz="8000" dirty="0"/>
              <a:t>a. 	</a:t>
            </a:r>
            <a:r>
              <a:rPr lang="en-US" sz="8000" dirty="0"/>
              <a:t>t</a:t>
            </a:r>
            <a:r>
              <a:rPr lang="sv-SE" sz="8000" dirty="0"/>
              <a:t>erkait</a:t>
            </a:r>
            <a:r>
              <a:rPr lang="id-ID" sz="8000" dirty="0"/>
              <a:t> </a:t>
            </a:r>
            <a:r>
              <a:rPr lang="sv-SE" sz="8000" dirty="0"/>
              <a:t>pemberian layanan pada masyarakat diluar penerimaan yang sah; </a:t>
            </a:r>
          </a:p>
          <a:p>
            <a:pPr marL="357188" indent="-357188" algn="just">
              <a:buNone/>
            </a:pPr>
            <a:r>
              <a:rPr lang="id-ID" sz="8000" dirty="0"/>
              <a:t>b.</a:t>
            </a:r>
            <a:r>
              <a:rPr lang="en-US" sz="8000" dirty="0"/>
              <a:t>	</a:t>
            </a:r>
            <a:r>
              <a:rPr lang="id-ID" sz="8000" dirty="0"/>
              <a:t>terkait tugas dalam proses penyusunan anggaran diluar penerimaan yang sah; </a:t>
            </a:r>
          </a:p>
          <a:p>
            <a:pPr marL="357188" indent="-357188" algn="just">
              <a:buNone/>
            </a:pPr>
            <a:r>
              <a:rPr lang="id-ID" sz="8000" dirty="0"/>
              <a:t>c. </a:t>
            </a:r>
            <a:r>
              <a:rPr lang="en-US" sz="8000" dirty="0"/>
              <a:t>	</a:t>
            </a:r>
            <a:r>
              <a:rPr lang="id-ID" sz="8000" dirty="0"/>
              <a:t>terkait dengan tugas dalam proses pemeriksaan, audit, monitoring dan evaluasi diluar penerimaan yang sah; </a:t>
            </a:r>
          </a:p>
          <a:p>
            <a:pPr marL="357188" indent="-357188" algn="just">
              <a:buNone/>
            </a:pPr>
            <a:r>
              <a:rPr lang="id-ID" sz="8000" dirty="0"/>
              <a:t>d. </a:t>
            </a:r>
            <a:r>
              <a:rPr lang="en-US" sz="8000" dirty="0"/>
              <a:t>	</a:t>
            </a:r>
            <a:r>
              <a:rPr lang="id-ID" sz="8000" dirty="0"/>
              <a:t>terkait dengan pelaksanaan perjalanan dinas diluar penerimaan yang sah/resmi dari Pemerintah Kabupaten ; </a:t>
            </a:r>
          </a:p>
          <a:p>
            <a:pPr marL="357188" indent="-357188" algn="just">
              <a:buNone/>
            </a:pPr>
            <a:r>
              <a:rPr lang="id-ID" sz="8000" dirty="0"/>
              <a:t>e. </a:t>
            </a:r>
            <a:r>
              <a:rPr lang="en-US" sz="8000" dirty="0"/>
              <a:t>	</a:t>
            </a:r>
            <a:r>
              <a:rPr lang="id-ID" sz="8000" dirty="0"/>
              <a:t>dalam proses penerimaan/promosi/mutasi pegawai; </a:t>
            </a:r>
          </a:p>
          <a:p>
            <a:pPr marL="357188" indent="-357188" algn="just">
              <a:buNone/>
            </a:pPr>
            <a:r>
              <a:rPr lang="id-ID" sz="8000" dirty="0"/>
              <a:t>f.  </a:t>
            </a:r>
            <a:r>
              <a:rPr lang="en-US" sz="8000" dirty="0"/>
              <a:t>	</a:t>
            </a:r>
            <a:r>
              <a:rPr lang="id-ID" sz="8000" dirty="0"/>
              <a:t>dalam proses komunikasi, negosiasi dan pelaksanaan kegiatan dengan pihak lain terkait dengan pelaksanaan tugas dan kewenangannya; </a:t>
            </a:r>
          </a:p>
          <a:p>
            <a:pPr marL="357188" indent="-357188" algn="just">
              <a:buNone/>
            </a:pPr>
            <a:r>
              <a:rPr lang="id-ID" sz="8000" dirty="0"/>
              <a:t>g. </a:t>
            </a:r>
            <a:r>
              <a:rPr lang="en-US" sz="8000" dirty="0"/>
              <a:t>	</a:t>
            </a:r>
            <a:r>
              <a:rPr lang="id-ID" sz="8000" dirty="0"/>
              <a:t>sebagai akibat dari perjanjian kerjasama/kontrak/kesepakatan dengan pihak lain;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50923" y="600032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erlin Sans FB Demi" pitchFamily="34" charset="0"/>
                <a:cs typeface="Aharoni" pitchFamily="2" charset="-79"/>
              </a:rPr>
              <a:t>U</a:t>
            </a:r>
            <a:r>
              <a:rPr lang="en-US" sz="4000" dirty="0">
                <a:solidFill>
                  <a:srgbClr val="FF0000"/>
                </a:solidFill>
                <a:latin typeface="Berlin Sans FB Demi" pitchFamily="34" charset="0"/>
                <a:cs typeface="Aharoni" pitchFamily="2" charset="-79"/>
              </a:rPr>
              <a:t>P</a:t>
            </a:r>
            <a:r>
              <a:rPr lang="en-US" sz="4000" dirty="0">
                <a:latin typeface="Berlin Sans FB Demi" pitchFamily="34" charset="0"/>
                <a:cs typeface="Aharoni" pitchFamily="2" charset="-79"/>
              </a:rPr>
              <a:t>G</a:t>
            </a:r>
            <a:endParaRPr lang="en-SG" sz="4000" dirty="0">
              <a:latin typeface="Berlin Sans FB Demi" pitchFamily="34" charset="0"/>
              <a:cs typeface="Aharoni" pitchFamily="2" charset="-79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63550"/>
            <a:ext cx="9163091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5100" b="1" dirty="0"/>
              <a:t>K</a:t>
            </a:r>
            <a:r>
              <a:rPr lang="en-US" sz="5100" b="1" dirty="0"/>
              <a:t>EBIJAKAN PENGENDALIAN GRATIFIKASI</a:t>
            </a:r>
          </a:p>
          <a:p>
            <a:pPr algn="ctr"/>
            <a:r>
              <a:rPr lang="en-US" sz="3600" b="1" dirty="0"/>
              <a:t>(</a:t>
            </a:r>
            <a:r>
              <a:rPr lang="id-ID" sz="3600" b="1" dirty="0"/>
              <a:t>Peraturan Bupati Wonogiri No. 52 TH 2021</a:t>
            </a:r>
            <a:r>
              <a:rPr lang="en-US" sz="3600" b="1" dirty="0"/>
              <a:t> Ps 3)</a:t>
            </a:r>
            <a:r>
              <a:rPr lang="id-ID" sz="3600" b="1" dirty="0"/>
              <a:t> </a:t>
            </a:r>
            <a:br>
              <a:rPr lang="id-ID" sz="3600" b="1" dirty="0"/>
            </a:br>
            <a:endParaRPr lang="en-SG" sz="3600" b="1" dirty="0"/>
          </a:p>
        </p:txBody>
      </p:sp>
    </p:spTree>
    <p:extLst>
      <p:ext uri="{BB962C8B-B14F-4D97-AF65-F5344CB8AC3E}">
        <p14:creationId xmlns:p14="http://schemas.microsoft.com/office/powerpoint/2010/main" val="1749148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886" y="1048516"/>
            <a:ext cx="7992888" cy="4345541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268288" indent="-268288" algn="just">
              <a:buNone/>
            </a:pPr>
            <a:r>
              <a:rPr lang="en-US" sz="2400" dirty="0"/>
              <a:t>h.	</a:t>
            </a:r>
            <a:r>
              <a:rPr lang="id-ID" sz="2400" dirty="0"/>
              <a:t>sebagai ungkapan terima kasih sebelum, selama atau setelah proses pengadaan</a:t>
            </a:r>
            <a:r>
              <a:rPr lang="en-US" sz="2400" dirty="0"/>
              <a:t> </a:t>
            </a:r>
            <a:r>
              <a:rPr lang="id-ID" sz="2400" dirty="0"/>
              <a:t>barang dan jasa; </a:t>
            </a:r>
            <a:endParaRPr lang="en-US" sz="2400" dirty="0"/>
          </a:p>
          <a:p>
            <a:pPr marL="268288" indent="-268288" algn="just">
              <a:buNone/>
            </a:pPr>
            <a:r>
              <a:rPr lang="id-ID" sz="2400" dirty="0"/>
              <a:t>i.</a:t>
            </a:r>
            <a:r>
              <a:rPr lang="en-US" sz="2400" dirty="0"/>
              <a:t>	</a:t>
            </a:r>
            <a:r>
              <a:rPr lang="id-ID" sz="2400" dirty="0"/>
              <a:t>merupakan hadiah atau souvenir bagi pegawai/</a:t>
            </a:r>
            <a:r>
              <a:rPr lang="en-US" sz="2400" dirty="0"/>
              <a:t> </a:t>
            </a:r>
            <a:r>
              <a:rPr lang="id-ID" sz="2400" dirty="0"/>
              <a:t>pengawas/tamu selama kunjungan dinas; </a:t>
            </a:r>
          </a:p>
          <a:p>
            <a:pPr marL="268288" indent="-268288" algn="just">
              <a:buNone/>
            </a:pPr>
            <a:r>
              <a:rPr lang="id-ID" sz="2400" dirty="0"/>
              <a:t>j.</a:t>
            </a:r>
            <a:r>
              <a:rPr lang="en-US" sz="2400" dirty="0"/>
              <a:t>	</a:t>
            </a:r>
            <a:r>
              <a:rPr lang="id-ID" sz="2400" dirty="0"/>
              <a:t>merupakan fasilitas entertainment, fasilitas wisata, voucher oleh Pejabat/Pegawai</a:t>
            </a:r>
            <a:r>
              <a:rPr lang="en-US" sz="2400" dirty="0"/>
              <a:t> </a:t>
            </a:r>
            <a:r>
              <a:rPr lang="id-ID" sz="2400" dirty="0"/>
              <a:t>dalam kegiatan yang terkait dengan pelaksanaan tugas dan kewajibannya dengan</a:t>
            </a:r>
            <a:r>
              <a:rPr lang="en-US" sz="2400" dirty="0"/>
              <a:t> </a:t>
            </a:r>
            <a:r>
              <a:rPr lang="id-ID" sz="2400" dirty="0"/>
              <a:t>pemberi gratifikasi yang tidak relevan dengan penugasan yang diterima; </a:t>
            </a:r>
          </a:p>
          <a:p>
            <a:pPr marL="268288" indent="-268288" algn="just">
              <a:buNone/>
            </a:pPr>
            <a:r>
              <a:rPr lang="id-ID" sz="2400" dirty="0"/>
              <a:t>k.</a:t>
            </a:r>
            <a:r>
              <a:rPr lang="en-US" sz="2400" dirty="0"/>
              <a:t>	</a:t>
            </a:r>
            <a:r>
              <a:rPr lang="id-ID" sz="2400" dirty="0"/>
              <a:t>dalam rangka mempengaruhi kebijakan</a:t>
            </a:r>
            <a:r>
              <a:rPr lang="en-US" sz="2400" dirty="0"/>
              <a:t> </a:t>
            </a:r>
            <a:r>
              <a:rPr lang="id-ID" sz="2400" dirty="0"/>
              <a:t>/</a:t>
            </a:r>
            <a:r>
              <a:rPr lang="en-US" sz="2400" dirty="0"/>
              <a:t> </a:t>
            </a:r>
            <a:r>
              <a:rPr lang="id-ID" sz="2400" dirty="0"/>
              <a:t>keputusan/</a:t>
            </a:r>
            <a:r>
              <a:rPr lang="en-US" sz="2400" dirty="0"/>
              <a:t> </a:t>
            </a:r>
            <a:r>
              <a:rPr lang="id-ID" sz="2400" dirty="0"/>
              <a:t>perlakuan pemangku kewenangan; </a:t>
            </a:r>
          </a:p>
          <a:p>
            <a:pPr marL="268288" indent="-268288" algn="just">
              <a:buNone/>
            </a:pPr>
            <a:r>
              <a:rPr lang="id-ID" sz="2400" dirty="0"/>
              <a:t>l.</a:t>
            </a:r>
            <a:r>
              <a:rPr lang="en-US" sz="2400" dirty="0"/>
              <a:t>	</a:t>
            </a:r>
            <a:r>
              <a:rPr lang="id-ID" sz="2400" dirty="0"/>
              <a:t>dalam pelaksanaan pekerjaan yang terkait dengan jabatan dan bertentangan dengan kewajiban/tugas Pejabat/</a:t>
            </a:r>
            <a:r>
              <a:rPr lang="en-US" sz="2400" dirty="0"/>
              <a:t> </a:t>
            </a:r>
            <a:r>
              <a:rPr lang="id-ID" sz="2400" dirty="0"/>
              <a:t>Pegawai.</a:t>
            </a:r>
            <a:endParaRPr lang="id-ID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9878" y="255269"/>
            <a:ext cx="9173412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5100" b="1" dirty="0"/>
              <a:t>K</a:t>
            </a:r>
            <a:r>
              <a:rPr lang="en-US" sz="5100" b="1" dirty="0"/>
              <a:t>EBIJAKAN PENGENDALIAN GRATIFIKASI</a:t>
            </a:r>
          </a:p>
          <a:p>
            <a:pPr algn="ctr"/>
            <a:r>
              <a:rPr lang="en-US" sz="3600" b="1" dirty="0"/>
              <a:t>(</a:t>
            </a:r>
            <a:r>
              <a:rPr lang="id-ID" sz="3600" b="1" dirty="0"/>
              <a:t>Peraturan Bupati Wonogiri No. 52 TH 2021</a:t>
            </a:r>
            <a:r>
              <a:rPr lang="en-US" sz="3600" b="1" dirty="0"/>
              <a:t> Ps 3)</a:t>
            </a:r>
            <a:r>
              <a:rPr lang="id-ID" sz="3600" b="1" dirty="0"/>
              <a:t> </a:t>
            </a:r>
            <a:br>
              <a:rPr lang="id-ID" sz="3600" b="1" dirty="0"/>
            </a:br>
            <a:endParaRPr lang="en-SG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602886" y="5394057"/>
            <a:ext cx="8186282" cy="1200329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Pejabat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Pegawai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menerima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gratifikasi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tidak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ditolak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berupa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makanan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minuman</a:t>
            </a:r>
            <a:r>
              <a:rPr lang="en-US" dirty="0">
                <a:solidFill>
                  <a:schemeClr val="bg1"/>
                </a:solidFill>
              </a:rPr>
              <a:t> yang  </a:t>
            </a:r>
            <a:r>
              <a:rPr lang="en-US" dirty="0" err="1">
                <a:solidFill>
                  <a:schemeClr val="bg1"/>
                </a:solidFill>
              </a:rPr>
              <a:t>mudah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busuk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rusak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penerima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gratifikasi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wajib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menyampaikannya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kepada</a:t>
            </a:r>
            <a:r>
              <a:rPr lang="en-US" dirty="0">
                <a:solidFill>
                  <a:schemeClr val="bg1"/>
                </a:solidFill>
              </a:rPr>
              <a:t> UPG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selanjutnya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disalurkan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sebagai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bantuan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sosial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29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767" y="1340768"/>
            <a:ext cx="8488705" cy="4926823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d-ID" sz="2600" b="1" dirty="0">
                <a:solidFill>
                  <a:srgbClr val="00B050"/>
                </a:solidFill>
              </a:rPr>
              <a:t>Kewajiban Pelaporan </a:t>
            </a:r>
            <a:r>
              <a:rPr lang="en-US" sz="2600" b="1" dirty="0" err="1">
                <a:solidFill>
                  <a:srgbClr val="00B050"/>
                </a:solidFill>
              </a:rPr>
              <a:t>Gratifikasi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b="1" dirty="0" err="1">
                <a:solidFill>
                  <a:srgbClr val="00B050"/>
                </a:solidFill>
              </a:rPr>
              <a:t>dikecualikan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b="1" dirty="0" err="1">
                <a:solidFill>
                  <a:srgbClr val="00B050"/>
                </a:solidFill>
              </a:rPr>
              <a:t>terhadap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b="1" dirty="0" err="1">
                <a:solidFill>
                  <a:srgbClr val="00B050"/>
                </a:solidFill>
              </a:rPr>
              <a:t>jenis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b="1" dirty="0" err="1">
                <a:solidFill>
                  <a:srgbClr val="00B050"/>
                </a:solidFill>
              </a:rPr>
              <a:t>Gratifikasi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b="1" dirty="0" err="1">
                <a:solidFill>
                  <a:srgbClr val="00B050"/>
                </a:solidFill>
              </a:rPr>
              <a:t>sebagai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b="1" dirty="0" err="1">
                <a:solidFill>
                  <a:srgbClr val="00B050"/>
                </a:solidFill>
              </a:rPr>
              <a:t>berikut</a:t>
            </a:r>
            <a:r>
              <a:rPr lang="id-ID" sz="2600" b="1" dirty="0">
                <a:solidFill>
                  <a:srgbClr val="00B050"/>
                </a:solidFill>
              </a:rPr>
              <a:t>: </a:t>
            </a:r>
          </a:p>
          <a:p>
            <a:pPr marL="363538" lvl="1" indent="-363538" algn="just">
              <a:buFont typeface="+mj-lt"/>
              <a:buAutoNum type="alphaLcPeriod"/>
            </a:pPr>
            <a:r>
              <a:rPr lang="en-US" sz="2300" dirty="0" err="1"/>
              <a:t>pemberian</a:t>
            </a:r>
            <a:r>
              <a:rPr lang="en-US" sz="2300" dirty="0"/>
              <a:t> </a:t>
            </a:r>
            <a:r>
              <a:rPr lang="en-US" sz="2300" dirty="0" err="1"/>
              <a:t>dalam</a:t>
            </a:r>
            <a:r>
              <a:rPr lang="en-US" sz="2300" dirty="0"/>
              <a:t> </a:t>
            </a:r>
            <a:r>
              <a:rPr lang="en-US" sz="2300" dirty="0" err="1"/>
              <a:t>keluarga</a:t>
            </a:r>
            <a:r>
              <a:rPr lang="en-US" sz="2300" dirty="0"/>
              <a:t> </a:t>
            </a:r>
            <a:r>
              <a:rPr lang="en-US" sz="2300" dirty="0" err="1"/>
              <a:t>yaitu</a:t>
            </a:r>
            <a:r>
              <a:rPr lang="en-US" sz="2300" dirty="0"/>
              <a:t>  </a:t>
            </a:r>
            <a:r>
              <a:rPr lang="en-US" sz="2300" dirty="0" err="1"/>
              <a:t>kakek</a:t>
            </a:r>
            <a:r>
              <a:rPr lang="en-US" sz="2300" dirty="0"/>
              <a:t>/</a:t>
            </a:r>
            <a:r>
              <a:rPr lang="en-US" sz="2300" dirty="0" err="1"/>
              <a:t>nenek</a:t>
            </a:r>
            <a:r>
              <a:rPr lang="en-US" sz="2300" dirty="0"/>
              <a:t>, </a:t>
            </a:r>
            <a:r>
              <a:rPr lang="en-US" sz="2300" dirty="0" err="1"/>
              <a:t>bapak</a:t>
            </a:r>
            <a:r>
              <a:rPr lang="en-US" sz="2300" dirty="0"/>
              <a:t>/</a:t>
            </a:r>
            <a:r>
              <a:rPr lang="en-US" sz="2300" dirty="0" err="1"/>
              <a:t>ibu</a:t>
            </a:r>
            <a:r>
              <a:rPr lang="en-US" sz="2300" dirty="0"/>
              <a:t>/</a:t>
            </a:r>
            <a:r>
              <a:rPr lang="en-US" sz="2300" dirty="0" err="1"/>
              <a:t>mertua</a:t>
            </a:r>
            <a:r>
              <a:rPr lang="en-US" sz="2300" dirty="0"/>
              <a:t>, </a:t>
            </a:r>
            <a:r>
              <a:rPr lang="en-US" sz="2300" dirty="0" err="1"/>
              <a:t>suami</a:t>
            </a:r>
            <a:r>
              <a:rPr lang="en-US" sz="2300" dirty="0"/>
              <a:t>/</a:t>
            </a:r>
            <a:r>
              <a:rPr lang="en-US" sz="2300" dirty="0" err="1"/>
              <a:t>istri</a:t>
            </a:r>
            <a:r>
              <a:rPr lang="en-US" sz="2300" dirty="0"/>
              <a:t>,  </a:t>
            </a:r>
            <a:r>
              <a:rPr lang="en-US" sz="2300" dirty="0" err="1"/>
              <a:t>anak</a:t>
            </a:r>
            <a:r>
              <a:rPr lang="en-US" sz="2300" dirty="0"/>
              <a:t>/</a:t>
            </a:r>
            <a:r>
              <a:rPr lang="en-US" sz="2300" dirty="0" err="1"/>
              <a:t>menantu</a:t>
            </a:r>
            <a:r>
              <a:rPr lang="en-US" sz="2300" dirty="0"/>
              <a:t>, </a:t>
            </a:r>
            <a:r>
              <a:rPr lang="en-US" sz="2300" dirty="0" err="1"/>
              <a:t>anak</a:t>
            </a:r>
            <a:r>
              <a:rPr lang="en-US" sz="2300" dirty="0"/>
              <a:t> </a:t>
            </a:r>
            <a:r>
              <a:rPr lang="en-US" sz="2300" dirty="0" err="1"/>
              <a:t>angkat</a:t>
            </a:r>
            <a:r>
              <a:rPr lang="en-US" sz="2300" dirty="0"/>
              <a:t>/</a:t>
            </a:r>
            <a:r>
              <a:rPr lang="en-US" sz="2300" dirty="0" err="1"/>
              <a:t>wali</a:t>
            </a:r>
            <a:r>
              <a:rPr lang="en-US" sz="2300" dirty="0"/>
              <a:t> yang </a:t>
            </a:r>
            <a:r>
              <a:rPr lang="en-US" sz="2300" dirty="0" err="1"/>
              <a:t>sah</a:t>
            </a:r>
            <a:r>
              <a:rPr lang="en-US" sz="2300" dirty="0"/>
              <a:t>,  </a:t>
            </a:r>
            <a:r>
              <a:rPr lang="en-US" sz="2300" dirty="0" err="1"/>
              <a:t>cucu</a:t>
            </a:r>
            <a:r>
              <a:rPr lang="en-US" sz="2300" dirty="0"/>
              <a:t>,  </a:t>
            </a:r>
            <a:r>
              <a:rPr lang="en-US" sz="2300" dirty="0" err="1"/>
              <a:t>besan</a:t>
            </a:r>
            <a:r>
              <a:rPr lang="en-US" sz="2300" dirty="0"/>
              <a:t>,  </a:t>
            </a:r>
            <a:r>
              <a:rPr lang="en-US" sz="2300" dirty="0" err="1"/>
              <a:t>paman</a:t>
            </a:r>
            <a:r>
              <a:rPr lang="en-US" sz="2300" dirty="0"/>
              <a:t>/</a:t>
            </a:r>
            <a:r>
              <a:rPr lang="en-US" sz="2300" dirty="0" err="1"/>
              <a:t>bibi</a:t>
            </a:r>
            <a:r>
              <a:rPr lang="en-US" sz="2300" dirty="0"/>
              <a:t>,  </a:t>
            </a:r>
            <a:r>
              <a:rPr lang="en-US" sz="2300" dirty="0" err="1"/>
              <a:t>kakak</a:t>
            </a:r>
            <a:r>
              <a:rPr lang="en-US" sz="2300" dirty="0"/>
              <a:t>/</a:t>
            </a:r>
            <a:r>
              <a:rPr lang="en-US" sz="2300" dirty="0" err="1"/>
              <a:t>adik</a:t>
            </a:r>
            <a:r>
              <a:rPr lang="en-US" sz="2300" dirty="0"/>
              <a:t>/</a:t>
            </a:r>
            <a:r>
              <a:rPr lang="en-US" sz="2300" dirty="0" err="1"/>
              <a:t>ipar</a:t>
            </a:r>
            <a:r>
              <a:rPr lang="en-US" sz="2300" dirty="0"/>
              <a:t>, </a:t>
            </a:r>
            <a:r>
              <a:rPr lang="en-US" sz="2300" dirty="0" err="1"/>
              <a:t>sepupu</a:t>
            </a:r>
            <a:r>
              <a:rPr lang="en-US" sz="2300" dirty="0"/>
              <a:t>  </a:t>
            </a:r>
            <a:r>
              <a:rPr lang="en-US" sz="2300" dirty="0" err="1"/>
              <a:t>dan</a:t>
            </a:r>
            <a:r>
              <a:rPr lang="en-US" sz="2300" dirty="0"/>
              <a:t> </a:t>
            </a:r>
            <a:r>
              <a:rPr lang="en-US" sz="2300" dirty="0" err="1"/>
              <a:t>keponakan</a:t>
            </a:r>
            <a:r>
              <a:rPr lang="en-US" sz="2300" dirty="0"/>
              <a:t>, </a:t>
            </a:r>
            <a:r>
              <a:rPr lang="en-US" sz="2300" dirty="0" err="1"/>
              <a:t>sepanjang</a:t>
            </a:r>
            <a:r>
              <a:rPr lang="en-US" sz="2300" dirty="0"/>
              <a:t> </a:t>
            </a:r>
            <a:r>
              <a:rPr lang="en-US" sz="2300" dirty="0" err="1"/>
              <a:t>tidak</a:t>
            </a:r>
            <a:r>
              <a:rPr lang="en-US" sz="2300" dirty="0"/>
              <a:t> </a:t>
            </a:r>
            <a:r>
              <a:rPr lang="en-US" sz="2300" dirty="0" err="1"/>
              <a:t>terdapat</a:t>
            </a:r>
            <a:r>
              <a:rPr lang="en-US" sz="2300" dirty="0"/>
              <a:t> </a:t>
            </a:r>
            <a:r>
              <a:rPr lang="en-US" sz="2300" dirty="0" err="1"/>
              <a:t>konflik</a:t>
            </a:r>
            <a:r>
              <a:rPr lang="en-US" sz="2300" dirty="0"/>
              <a:t> </a:t>
            </a:r>
            <a:r>
              <a:rPr lang="en-US" sz="2300" dirty="0" err="1"/>
              <a:t>kepentingan</a:t>
            </a:r>
            <a:r>
              <a:rPr lang="it-IT" sz="2300" dirty="0"/>
              <a:t>; </a:t>
            </a:r>
            <a:endParaRPr lang="id-ID" sz="2300" dirty="0"/>
          </a:p>
          <a:p>
            <a:pPr marL="363538" lvl="1" indent="-363538" algn="just">
              <a:buFont typeface="+mj-lt"/>
              <a:buAutoNum type="alphaLcPeriod"/>
            </a:pPr>
            <a:r>
              <a:rPr lang="en-US" sz="2300" dirty="0" err="1"/>
              <a:t>keuntungan</a:t>
            </a:r>
            <a:r>
              <a:rPr lang="en-US" sz="2300" dirty="0"/>
              <a:t> </a:t>
            </a:r>
            <a:r>
              <a:rPr lang="en-US" sz="2300" dirty="0" err="1"/>
              <a:t>atau</a:t>
            </a:r>
            <a:r>
              <a:rPr lang="en-US" sz="2300" dirty="0"/>
              <a:t> </a:t>
            </a:r>
            <a:r>
              <a:rPr lang="en-US" sz="2300" dirty="0" err="1"/>
              <a:t>bunga</a:t>
            </a:r>
            <a:r>
              <a:rPr lang="en-US" sz="2300" dirty="0"/>
              <a:t> </a:t>
            </a:r>
            <a:r>
              <a:rPr lang="en-US" sz="2300" dirty="0" err="1"/>
              <a:t>dari</a:t>
            </a:r>
            <a:r>
              <a:rPr lang="en-US" sz="2300" dirty="0"/>
              <a:t> </a:t>
            </a:r>
            <a:r>
              <a:rPr lang="en-US" sz="2300" dirty="0" err="1"/>
              <a:t>penempatan</a:t>
            </a:r>
            <a:r>
              <a:rPr lang="en-US" sz="2300" dirty="0"/>
              <a:t> </a:t>
            </a:r>
            <a:r>
              <a:rPr lang="en-US" sz="2300" dirty="0" err="1"/>
              <a:t>dana</a:t>
            </a:r>
            <a:r>
              <a:rPr lang="en-US" sz="2300" dirty="0"/>
              <a:t>, </a:t>
            </a:r>
            <a:r>
              <a:rPr lang="en-US" sz="2300" dirty="0" err="1"/>
              <a:t>investasi</a:t>
            </a:r>
            <a:r>
              <a:rPr lang="en-US" sz="2300" dirty="0"/>
              <a:t> </a:t>
            </a:r>
            <a:r>
              <a:rPr lang="en-US" sz="2300" dirty="0" err="1"/>
              <a:t>atau</a:t>
            </a:r>
            <a:r>
              <a:rPr lang="en-US" sz="2300" dirty="0"/>
              <a:t> </a:t>
            </a:r>
            <a:r>
              <a:rPr lang="en-US" sz="2300" dirty="0" err="1"/>
              <a:t>kepemilikan</a:t>
            </a:r>
            <a:r>
              <a:rPr lang="en-US" sz="2300" dirty="0"/>
              <a:t> </a:t>
            </a:r>
            <a:r>
              <a:rPr lang="en-US" sz="2300" dirty="0" err="1"/>
              <a:t>saham</a:t>
            </a:r>
            <a:r>
              <a:rPr lang="en-US" sz="2300" dirty="0"/>
              <a:t> </a:t>
            </a:r>
            <a:r>
              <a:rPr lang="en-US" sz="2300" dirty="0" err="1"/>
              <a:t>pribadi</a:t>
            </a:r>
            <a:r>
              <a:rPr lang="en-US" sz="2300" dirty="0"/>
              <a:t> yang </a:t>
            </a:r>
            <a:r>
              <a:rPr lang="en-US" sz="2300" dirty="0" err="1"/>
              <a:t>berlaku</a:t>
            </a:r>
            <a:r>
              <a:rPr lang="en-US" sz="2300" dirty="0"/>
              <a:t> </a:t>
            </a:r>
            <a:r>
              <a:rPr lang="en-US" sz="2300" dirty="0" err="1"/>
              <a:t>umum</a:t>
            </a:r>
            <a:r>
              <a:rPr lang="en-US" sz="2300" dirty="0"/>
              <a:t>;</a:t>
            </a:r>
            <a:endParaRPr lang="id-ID" sz="2300" dirty="0"/>
          </a:p>
          <a:p>
            <a:pPr marL="363538" lvl="1" indent="-363538" algn="just">
              <a:buFont typeface="+mj-lt"/>
              <a:buAutoNum type="alphaLcPeriod"/>
            </a:pPr>
            <a:r>
              <a:rPr lang="en-US" sz="2300" dirty="0" err="1"/>
              <a:t>manfaat</a:t>
            </a:r>
            <a:r>
              <a:rPr lang="en-US" sz="2300" dirty="0"/>
              <a:t> </a:t>
            </a:r>
            <a:r>
              <a:rPr lang="en-US" sz="2300" dirty="0" err="1"/>
              <a:t>dari</a:t>
            </a:r>
            <a:r>
              <a:rPr lang="en-US" sz="2300" dirty="0"/>
              <a:t> </a:t>
            </a:r>
            <a:r>
              <a:rPr lang="en-US" sz="2300" dirty="0" err="1"/>
              <a:t>koperasi</a:t>
            </a:r>
            <a:r>
              <a:rPr lang="en-US" sz="2300" dirty="0"/>
              <a:t>, </a:t>
            </a:r>
            <a:r>
              <a:rPr lang="en-US" sz="2300" dirty="0" err="1"/>
              <a:t>organisasi</a:t>
            </a:r>
            <a:r>
              <a:rPr lang="en-US" sz="2300" dirty="0"/>
              <a:t> </a:t>
            </a:r>
            <a:r>
              <a:rPr lang="en-US" sz="2300" dirty="0" err="1"/>
              <a:t>kepegawaian</a:t>
            </a:r>
            <a:r>
              <a:rPr lang="en-US" sz="2300" dirty="0"/>
              <a:t> </a:t>
            </a:r>
            <a:r>
              <a:rPr lang="en-US" sz="2300" dirty="0" err="1"/>
              <a:t>atau</a:t>
            </a:r>
            <a:r>
              <a:rPr lang="en-US" sz="2300" dirty="0"/>
              <a:t> </a:t>
            </a:r>
            <a:r>
              <a:rPr lang="en-US" sz="2300" dirty="0" err="1"/>
              <a:t>organisasi</a:t>
            </a:r>
            <a:r>
              <a:rPr lang="en-US" sz="2300" dirty="0"/>
              <a:t> yang </a:t>
            </a:r>
            <a:r>
              <a:rPr lang="en-US" sz="2300" dirty="0" err="1"/>
              <a:t>sejenis</a:t>
            </a:r>
            <a:r>
              <a:rPr lang="en-US" sz="2300" dirty="0"/>
              <a:t> </a:t>
            </a:r>
            <a:r>
              <a:rPr lang="en-US" sz="2300" dirty="0" err="1"/>
              <a:t>berdasarkan</a:t>
            </a:r>
            <a:r>
              <a:rPr lang="en-US" sz="2300" dirty="0"/>
              <a:t> </a:t>
            </a:r>
            <a:r>
              <a:rPr lang="en-US" sz="2300" dirty="0" err="1"/>
              <a:t>keanggotaan</a:t>
            </a:r>
            <a:r>
              <a:rPr lang="en-US" sz="2300" dirty="0"/>
              <a:t>, yang </a:t>
            </a:r>
            <a:r>
              <a:rPr lang="en-US" sz="2300" dirty="0" err="1"/>
              <a:t>berlaku</a:t>
            </a:r>
            <a:r>
              <a:rPr lang="en-US" sz="2300" dirty="0"/>
              <a:t> </a:t>
            </a:r>
            <a:r>
              <a:rPr lang="en-US" sz="2300" dirty="0" err="1"/>
              <a:t>umum</a:t>
            </a:r>
            <a:r>
              <a:rPr lang="en-US" sz="2300" dirty="0"/>
              <a:t>;</a:t>
            </a:r>
            <a:endParaRPr lang="id-ID" sz="2300" dirty="0"/>
          </a:p>
          <a:p>
            <a:pPr marL="363538" lvl="1" indent="-363538" algn="just">
              <a:buFont typeface="+mj-lt"/>
              <a:buAutoNum type="alphaLcPeriod"/>
            </a:pPr>
            <a:r>
              <a:rPr lang="en-US" sz="2300" dirty="0" err="1"/>
              <a:t>perangkat</a:t>
            </a:r>
            <a:r>
              <a:rPr lang="en-US" sz="2300" dirty="0"/>
              <a:t> </a:t>
            </a:r>
            <a:r>
              <a:rPr lang="en-US" sz="2300" dirty="0" err="1"/>
              <a:t>atau</a:t>
            </a:r>
            <a:r>
              <a:rPr lang="en-US" sz="2300" dirty="0"/>
              <a:t> </a:t>
            </a:r>
            <a:r>
              <a:rPr lang="en-US" sz="2300" dirty="0" err="1"/>
              <a:t>perlengkapan</a:t>
            </a:r>
            <a:r>
              <a:rPr lang="en-US" sz="2300" dirty="0"/>
              <a:t> yang </a:t>
            </a:r>
            <a:r>
              <a:rPr lang="en-US" sz="2300" dirty="0" err="1"/>
              <a:t>diberikan</a:t>
            </a:r>
            <a:r>
              <a:rPr lang="en-US" sz="2300" dirty="0"/>
              <a:t> </a:t>
            </a:r>
            <a:r>
              <a:rPr lang="en-US" sz="2300" dirty="0" err="1"/>
              <a:t>kepada</a:t>
            </a:r>
            <a:r>
              <a:rPr lang="en-US" sz="2300" dirty="0"/>
              <a:t> </a:t>
            </a:r>
            <a:r>
              <a:rPr lang="en-US" sz="2300" dirty="0" err="1"/>
              <a:t>peserta</a:t>
            </a:r>
            <a:r>
              <a:rPr lang="en-US" sz="2300" dirty="0"/>
              <a:t> </a:t>
            </a:r>
            <a:r>
              <a:rPr lang="en-US" sz="2300" dirty="0" err="1"/>
              <a:t>dalam</a:t>
            </a:r>
            <a:r>
              <a:rPr lang="en-US" sz="2300" dirty="0"/>
              <a:t> </a:t>
            </a:r>
            <a:r>
              <a:rPr lang="en-US" sz="2300" dirty="0" err="1"/>
              <a:t>kegiatan</a:t>
            </a:r>
            <a:r>
              <a:rPr lang="en-US" sz="2300" dirty="0"/>
              <a:t> </a:t>
            </a:r>
            <a:r>
              <a:rPr lang="en-US" sz="2300" dirty="0" err="1"/>
              <a:t>kedinasan</a:t>
            </a:r>
            <a:r>
              <a:rPr lang="en-US" sz="2300" dirty="0"/>
              <a:t> </a:t>
            </a:r>
            <a:r>
              <a:rPr lang="en-US" sz="2300" dirty="0" err="1"/>
              <a:t>seperti</a:t>
            </a:r>
            <a:r>
              <a:rPr lang="en-US" sz="2300" dirty="0"/>
              <a:t> seminar, workshop, </a:t>
            </a:r>
            <a:r>
              <a:rPr lang="en-US" sz="2300" dirty="0" err="1"/>
              <a:t>konferensi</a:t>
            </a:r>
            <a:r>
              <a:rPr lang="en-US" sz="2300" dirty="0"/>
              <a:t>, </a:t>
            </a:r>
            <a:r>
              <a:rPr lang="en-US" sz="2300" dirty="0" err="1"/>
              <a:t>pelatihan</a:t>
            </a:r>
            <a:r>
              <a:rPr lang="en-US" sz="2300" dirty="0"/>
              <a:t>, </a:t>
            </a:r>
            <a:r>
              <a:rPr lang="en-US" sz="2300" dirty="0" err="1"/>
              <a:t>atau</a:t>
            </a:r>
            <a:r>
              <a:rPr lang="en-US" sz="2300" dirty="0"/>
              <a:t> </a:t>
            </a:r>
            <a:r>
              <a:rPr lang="en-US" sz="2300" dirty="0" err="1"/>
              <a:t>kegiatan</a:t>
            </a:r>
            <a:r>
              <a:rPr lang="en-US" sz="2300" dirty="0"/>
              <a:t> </a:t>
            </a:r>
            <a:r>
              <a:rPr lang="en-US" sz="2300" dirty="0" err="1"/>
              <a:t>sejenis</a:t>
            </a:r>
            <a:r>
              <a:rPr lang="en-US" sz="2300" dirty="0"/>
              <a:t>, yang </a:t>
            </a:r>
            <a:r>
              <a:rPr lang="en-US" sz="2300" dirty="0" err="1"/>
              <a:t>berlaku</a:t>
            </a:r>
            <a:r>
              <a:rPr lang="en-US" sz="2300" dirty="0"/>
              <a:t> </a:t>
            </a:r>
            <a:r>
              <a:rPr lang="en-US" sz="2300" dirty="0" err="1"/>
              <a:t>umum</a:t>
            </a:r>
            <a:r>
              <a:rPr lang="en-US" sz="2300" dirty="0"/>
              <a:t>;</a:t>
            </a:r>
            <a:endParaRPr lang="id-ID" sz="2300" dirty="0"/>
          </a:p>
          <a:p>
            <a:pPr marL="363538" lvl="1" indent="-363538" algn="just">
              <a:buFont typeface="+mj-lt"/>
              <a:buAutoNum type="alphaLcPeriod"/>
            </a:pPr>
            <a:r>
              <a:rPr lang="en-US" sz="2300" dirty="0" err="1"/>
              <a:t>hadiah</a:t>
            </a:r>
            <a:r>
              <a:rPr lang="en-US" sz="2300" dirty="0"/>
              <a:t> </a:t>
            </a:r>
            <a:r>
              <a:rPr lang="en-US" sz="2300" dirty="0" err="1"/>
              <a:t>tidak</a:t>
            </a:r>
            <a:r>
              <a:rPr lang="en-US" sz="2300" dirty="0"/>
              <a:t> </a:t>
            </a:r>
            <a:r>
              <a:rPr lang="en-US" sz="2300" dirty="0" err="1"/>
              <a:t>dalam</a:t>
            </a:r>
            <a:r>
              <a:rPr lang="en-US" sz="2300" dirty="0"/>
              <a:t> </a:t>
            </a:r>
            <a:r>
              <a:rPr lang="en-US" sz="2300" dirty="0" err="1"/>
              <a:t>bentuk</a:t>
            </a:r>
            <a:r>
              <a:rPr lang="en-US" sz="2300" dirty="0"/>
              <a:t> </a:t>
            </a:r>
            <a:r>
              <a:rPr lang="en-US" sz="2300" dirty="0" err="1"/>
              <a:t>uang</a:t>
            </a:r>
            <a:r>
              <a:rPr lang="en-US" sz="2300" dirty="0"/>
              <a:t> </a:t>
            </a:r>
            <a:r>
              <a:rPr lang="en-US" sz="2300" dirty="0" err="1"/>
              <a:t>atau</a:t>
            </a:r>
            <a:r>
              <a:rPr lang="en-US" sz="2300" dirty="0"/>
              <a:t> </a:t>
            </a:r>
            <a:r>
              <a:rPr lang="en-US" sz="2300" dirty="0" err="1"/>
              <a:t>alat</a:t>
            </a:r>
            <a:r>
              <a:rPr lang="en-US" sz="2300" dirty="0"/>
              <a:t> </a:t>
            </a:r>
            <a:r>
              <a:rPr lang="en-US" sz="2300" dirty="0" err="1"/>
              <a:t>tukar</a:t>
            </a:r>
            <a:r>
              <a:rPr lang="en-US" sz="2300" dirty="0"/>
              <a:t> </a:t>
            </a:r>
            <a:r>
              <a:rPr lang="en-US" sz="2300" dirty="0" err="1"/>
              <a:t>lainnya</a:t>
            </a:r>
            <a:r>
              <a:rPr lang="en-US" sz="2300" dirty="0"/>
              <a:t>, yang </a:t>
            </a:r>
            <a:r>
              <a:rPr lang="en-US" sz="2300" dirty="0" err="1"/>
              <a:t>dimaksudkan</a:t>
            </a:r>
            <a:r>
              <a:rPr lang="en-US" sz="2300" dirty="0"/>
              <a:t> </a:t>
            </a:r>
            <a:r>
              <a:rPr lang="en-US" sz="2300" dirty="0" err="1"/>
              <a:t>sebagai</a:t>
            </a:r>
            <a:r>
              <a:rPr lang="en-US" sz="2300" dirty="0"/>
              <a:t> </a:t>
            </a:r>
            <a:r>
              <a:rPr lang="en-US" sz="2300" dirty="0" err="1"/>
              <a:t>alat</a:t>
            </a:r>
            <a:r>
              <a:rPr lang="en-US" sz="2300" dirty="0"/>
              <a:t> </a:t>
            </a:r>
            <a:r>
              <a:rPr lang="en-US" sz="2300" dirty="0" err="1"/>
              <a:t>promosi</a:t>
            </a:r>
            <a:r>
              <a:rPr lang="en-US" sz="2300" dirty="0"/>
              <a:t> </a:t>
            </a:r>
            <a:r>
              <a:rPr lang="en-US" sz="2300" dirty="0" err="1"/>
              <a:t>atau</a:t>
            </a:r>
            <a:r>
              <a:rPr lang="en-US" sz="2300" dirty="0"/>
              <a:t> </a:t>
            </a:r>
            <a:r>
              <a:rPr lang="en-US" sz="2300" dirty="0" err="1"/>
              <a:t>sosialisasi</a:t>
            </a:r>
            <a:r>
              <a:rPr lang="en-US" sz="2300" dirty="0"/>
              <a:t> yang </a:t>
            </a:r>
            <a:r>
              <a:rPr lang="en-US" sz="2300" dirty="0" err="1"/>
              <a:t>menggunakan</a:t>
            </a:r>
            <a:r>
              <a:rPr lang="en-US" sz="2300" dirty="0"/>
              <a:t> logo </a:t>
            </a:r>
            <a:r>
              <a:rPr lang="en-US" sz="2300" dirty="0" err="1"/>
              <a:t>atau</a:t>
            </a:r>
            <a:r>
              <a:rPr lang="en-US" sz="2300" dirty="0"/>
              <a:t> </a:t>
            </a:r>
            <a:r>
              <a:rPr lang="en-US" sz="2300" dirty="0" err="1"/>
              <a:t>pesan</a:t>
            </a:r>
            <a:r>
              <a:rPr lang="en-US" sz="2300" dirty="0"/>
              <a:t> </a:t>
            </a:r>
            <a:r>
              <a:rPr lang="en-US" sz="2300" dirty="0" err="1"/>
              <a:t>sosialisasi</a:t>
            </a:r>
            <a:r>
              <a:rPr lang="en-US" sz="2300" dirty="0"/>
              <a:t>, </a:t>
            </a:r>
            <a:r>
              <a:rPr lang="en-US" sz="2300" dirty="0" err="1"/>
              <a:t>sepanjang</a:t>
            </a:r>
            <a:r>
              <a:rPr lang="en-US" sz="2300" dirty="0"/>
              <a:t> </a:t>
            </a:r>
            <a:r>
              <a:rPr lang="en-US" sz="2300" dirty="0" err="1"/>
              <a:t>tidak</a:t>
            </a:r>
            <a:r>
              <a:rPr lang="en-US" sz="2300" dirty="0"/>
              <a:t> </a:t>
            </a:r>
            <a:r>
              <a:rPr lang="en-US" sz="2300" dirty="0" err="1"/>
              <a:t>memiliki</a:t>
            </a:r>
            <a:r>
              <a:rPr lang="en-US" sz="2300" dirty="0"/>
              <a:t> </a:t>
            </a:r>
            <a:r>
              <a:rPr lang="en-US" sz="2300" dirty="0" err="1"/>
              <a:t>konflik</a:t>
            </a:r>
            <a:r>
              <a:rPr lang="en-US" sz="2300" dirty="0"/>
              <a:t> </a:t>
            </a:r>
            <a:r>
              <a:rPr lang="en-US" sz="2300" dirty="0" err="1"/>
              <a:t>kepentingan</a:t>
            </a:r>
            <a:r>
              <a:rPr lang="en-US" sz="2300" dirty="0"/>
              <a:t> </a:t>
            </a:r>
            <a:r>
              <a:rPr lang="en-US" sz="2300" dirty="0" err="1"/>
              <a:t>dan</a:t>
            </a:r>
            <a:r>
              <a:rPr lang="en-US" sz="2300" dirty="0"/>
              <a:t> </a:t>
            </a:r>
            <a:r>
              <a:rPr lang="en-US" sz="2300" dirty="0" err="1"/>
              <a:t>berlaku</a:t>
            </a:r>
            <a:r>
              <a:rPr lang="en-US" sz="2300" dirty="0"/>
              <a:t> </a:t>
            </a:r>
            <a:r>
              <a:rPr lang="en-US" sz="2300" dirty="0" err="1"/>
              <a:t>umum</a:t>
            </a:r>
            <a:r>
              <a:rPr lang="en-US" sz="2300" dirty="0"/>
              <a:t>;</a:t>
            </a:r>
            <a:endParaRPr lang="id-ID" sz="2300" dirty="0"/>
          </a:p>
          <a:p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7164288" y="6083560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erlin Sans FB Demi" pitchFamily="34" charset="0"/>
                <a:cs typeface="Aharoni" pitchFamily="2" charset="-79"/>
              </a:rPr>
              <a:t>U</a:t>
            </a:r>
            <a:r>
              <a:rPr lang="en-US" sz="4000" dirty="0">
                <a:solidFill>
                  <a:srgbClr val="FF0000"/>
                </a:solidFill>
                <a:latin typeface="Berlin Sans FB Demi" pitchFamily="34" charset="0"/>
                <a:cs typeface="Aharoni" pitchFamily="2" charset="-79"/>
              </a:rPr>
              <a:t>P</a:t>
            </a:r>
            <a:r>
              <a:rPr lang="en-US" sz="4000" dirty="0">
                <a:latin typeface="Berlin Sans FB Demi" pitchFamily="34" charset="0"/>
                <a:cs typeface="Aharoni" pitchFamily="2" charset="-79"/>
              </a:rPr>
              <a:t>G</a:t>
            </a:r>
            <a:endParaRPr lang="en-SG" sz="4000" dirty="0">
              <a:latin typeface="Berlin Sans FB Demi" pitchFamily="34" charset="0"/>
              <a:cs typeface="Aharoni" pitchFamily="2" charset="-79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478" y="332656"/>
            <a:ext cx="9127522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5100" b="1" dirty="0"/>
              <a:t>K</a:t>
            </a:r>
            <a:r>
              <a:rPr lang="en-US" sz="5100" b="1" dirty="0"/>
              <a:t>EBIJAKAN PENGENDALIAN GRATIFIKASI</a:t>
            </a:r>
          </a:p>
          <a:p>
            <a:pPr algn="ctr"/>
            <a:r>
              <a:rPr lang="en-US" sz="3600" dirty="0"/>
              <a:t>(</a:t>
            </a:r>
            <a:r>
              <a:rPr lang="id-ID" sz="3600" dirty="0"/>
              <a:t>Peraturan Bupati Wonogiri No. 52 TH 2021</a:t>
            </a:r>
            <a:r>
              <a:rPr lang="en-US" sz="3600" dirty="0"/>
              <a:t> Ps 4)</a:t>
            </a:r>
            <a:r>
              <a:rPr lang="id-ID" sz="3600" dirty="0"/>
              <a:t> </a:t>
            </a:r>
            <a:br>
              <a:rPr lang="id-ID" sz="3600" dirty="0"/>
            </a:b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101532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767" y="1340768"/>
            <a:ext cx="8496944" cy="4926823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d-ID" sz="2600" b="1" dirty="0">
                <a:solidFill>
                  <a:srgbClr val="00B050"/>
                </a:solidFill>
              </a:rPr>
              <a:t>Kewajiban Pelaporan </a:t>
            </a:r>
            <a:r>
              <a:rPr lang="en-US" sz="2600" b="1" dirty="0" err="1">
                <a:solidFill>
                  <a:srgbClr val="00B050"/>
                </a:solidFill>
              </a:rPr>
              <a:t>Gratifikasi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b="1" dirty="0" err="1">
                <a:solidFill>
                  <a:srgbClr val="00B050"/>
                </a:solidFill>
              </a:rPr>
              <a:t>dikecualikan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b="1" dirty="0" err="1">
                <a:solidFill>
                  <a:srgbClr val="00B050"/>
                </a:solidFill>
              </a:rPr>
              <a:t>terhadap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b="1" dirty="0" err="1">
                <a:solidFill>
                  <a:srgbClr val="00B050"/>
                </a:solidFill>
              </a:rPr>
              <a:t>jenis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b="1" dirty="0" err="1">
                <a:solidFill>
                  <a:srgbClr val="00B050"/>
                </a:solidFill>
              </a:rPr>
              <a:t>Gratifikasi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b="1" dirty="0" err="1">
                <a:solidFill>
                  <a:srgbClr val="00B050"/>
                </a:solidFill>
              </a:rPr>
              <a:t>sebagai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b="1" dirty="0" err="1">
                <a:solidFill>
                  <a:srgbClr val="00B050"/>
                </a:solidFill>
              </a:rPr>
              <a:t>berikut</a:t>
            </a:r>
            <a:r>
              <a:rPr lang="id-ID" sz="2600" b="1" dirty="0">
                <a:solidFill>
                  <a:srgbClr val="00B050"/>
                </a:solidFill>
              </a:rPr>
              <a:t>: </a:t>
            </a:r>
          </a:p>
          <a:p>
            <a:pPr marL="457200" indent="-457200">
              <a:buFont typeface="+mj-lt"/>
              <a:buAutoNum type="alphaLcPeriod" startAt="6"/>
            </a:pPr>
            <a:r>
              <a:rPr lang="en-US" sz="2400" dirty="0" err="1"/>
              <a:t>hadiah</a:t>
            </a:r>
            <a:r>
              <a:rPr lang="en-US" sz="2400" dirty="0"/>
              <a:t>, </a:t>
            </a:r>
            <a:r>
              <a:rPr lang="en-US" sz="2400" dirty="0" err="1"/>
              <a:t>apresiasi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penghargaan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kejuaraan</a:t>
            </a:r>
            <a:r>
              <a:rPr lang="en-US" sz="2400" dirty="0"/>
              <a:t>, </a:t>
            </a:r>
            <a:r>
              <a:rPr lang="en-US" sz="2400" dirty="0" err="1"/>
              <a:t>perlombaan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kompetisi</a:t>
            </a:r>
            <a:r>
              <a:rPr lang="en-US" sz="2400" dirty="0"/>
              <a:t> yang </a:t>
            </a:r>
            <a:r>
              <a:rPr lang="en-US" sz="2400" dirty="0" err="1"/>
              <a:t>diikuti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biaya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terkait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kedinasan</a:t>
            </a:r>
            <a:r>
              <a:rPr lang="en-US" sz="2400" dirty="0"/>
              <a:t>;</a:t>
            </a:r>
            <a:endParaRPr lang="id-ID" sz="2400" dirty="0"/>
          </a:p>
          <a:p>
            <a:pPr marL="457200" indent="-457200">
              <a:buFont typeface="+mj-lt"/>
              <a:buAutoNum type="alphaLcPeriod" startAt="6"/>
            </a:pPr>
            <a:r>
              <a:rPr lang="en-US" sz="2400" dirty="0" err="1"/>
              <a:t>penghargaan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uang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yang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kaitannya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peningkatan</a:t>
            </a:r>
            <a:r>
              <a:rPr lang="en-US" sz="2400" dirty="0"/>
              <a:t> </a:t>
            </a:r>
            <a:r>
              <a:rPr lang="en-US" sz="2400" dirty="0" err="1"/>
              <a:t>prestasi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yang </a:t>
            </a:r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peraturan</a:t>
            </a:r>
            <a:r>
              <a:rPr lang="en-US" sz="2400" dirty="0"/>
              <a:t> </a:t>
            </a:r>
            <a:r>
              <a:rPr lang="en-US" sz="2400" dirty="0" err="1"/>
              <a:t>perundang-undangan</a:t>
            </a:r>
            <a:r>
              <a:rPr lang="en-US" sz="2400" dirty="0"/>
              <a:t> yang </a:t>
            </a:r>
            <a:r>
              <a:rPr lang="en-US" sz="2400" dirty="0" err="1"/>
              <a:t>berlaku</a:t>
            </a:r>
            <a:r>
              <a:rPr lang="en-US" sz="2400" dirty="0"/>
              <a:t>;</a:t>
            </a:r>
            <a:endParaRPr lang="id-ID" sz="2400" dirty="0"/>
          </a:p>
          <a:p>
            <a:pPr marL="457200" indent="-457200">
              <a:buFont typeface="+mj-lt"/>
              <a:buAutoNum type="alphaLcPeriod" startAt="6"/>
            </a:pPr>
            <a:r>
              <a:rPr lang="en-US" sz="2400" dirty="0" err="1"/>
              <a:t>hadiah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/</a:t>
            </a:r>
            <a:r>
              <a:rPr lang="en-US" sz="2400" dirty="0" err="1"/>
              <a:t>undian</a:t>
            </a:r>
            <a:r>
              <a:rPr lang="en-US" sz="2400" dirty="0"/>
              <a:t>, </a:t>
            </a:r>
            <a:r>
              <a:rPr lang="en-US" sz="2400" dirty="0" err="1"/>
              <a:t>diskon</a:t>
            </a:r>
            <a:r>
              <a:rPr lang="en-US" sz="2400" dirty="0"/>
              <a:t>/</a:t>
            </a:r>
            <a:r>
              <a:rPr lang="en-US" sz="2400" dirty="0" err="1"/>
              <a:t>rabat</a:t>
            </a:r>
            <a:r>
              <a:rPr lang="en-US" sz="2400" dirty="0"/>
              <a:t>, voucher, point rewards,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suvenir</a:t>
            </a:r>
            <a:r>
              <a:rPr lang="en-US" sz="2400" dirty="0"/>
              <a:t> yang </a:t>
            </a:r>
            <a:r>
              <a:rPr lang="en-US" sz="2400" dirty="0" err="1"/>
              <a:t>berlaku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terkait</a:t>
            </a:r>
            <a:r>
              <a:rPr lang="en-US" sz="2400" dirty="0"/>
              <a:t> </a:t>
            </a:r>
            <a:r>
              <a:rPr lang="en-US" sz="2400" dirty="0" err="1"/>
              <a:t>kedinasan</a:t>
            </a:r>
            <a:r>
              <a:rPr lang="en-US" sz="2400" dirty="0"/>
              <a:t>;</a:t>
            </a:r>
            <a:endParaRPr lang="id-ID" sz="2400" dirty="0"/>
          </a:p>
          <a:p>
            <a:pPr marL="457200" indent="-457200">
              <a:buFont typeface="+mj-lt"/>
              <a:buAutoNum type="alphaLcPeriod" startAt="6"/>
            </a:pPr>
            <a:r>
              <a:rPr lang="en-US" sz="2400" dirty="0" err="1"/>
              <a:t>kompensasi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honor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profesi</a:t>
            </a:r>
            <a:r>
              <a:rPr lang="en-US" sz="2400" dirty="0"/>
              <a:t> </a:t>
            </a:r>
            <a:r>
              <a:rPr lang="en-US" sz="2400" dirty="0" err="1"/>
              <a:t>diluar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kedinasan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terkait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tugas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kewajiban</a:t>
            </a:r>
            <a:r>
              <a:rPr lang="en-US" sz="2400" dirty="0"/>
              <a:t>, </a:t>
            </a:r>
            <a:r>
              <a:rPr lang="en-US" sz="2400" dirty="0" err="1"/>
              <a:t>sepanjang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konflik</a:t>
            </a:r>
            <a:r>
              <a:rPr lang="en-US" sz="2400" dirty="0"/>
              <a:t> </a:t>
            </a:r>
            <a:r>
              <a:rPr lang="en-US" sz="2400" dirty="0" err="1"/>
              <a:t>kepentingan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melanggar</a:t>
            </a:r>
            <a:r>
              <a:rPr lang="en-US" sz="2400" dirty="0"/>
              <a:t> </a:t>
            </a:r>
            <a:r>
              <a:rPr lang="en-US" sz="2400" dirty="0" err="1"/>
              <a:t>peraturan</a:t>
            </a:r>
            <a:r>
              <a:rPr lang="en-US" sz="2400" dirty="0"/>
              <a:t>/</a:t>
            </a:r>
            <a:r>
              <a:rPr lang="en-US" sz="2400" dirty="0" err="1"/>
              <a:t>kode</a:t>
            </a:r>
            <a:r>
              <a:rPr lang="en-US" sz="2400" dirty="0"/>
              <a:t> </a:t>
            </a:r>
            <a:r>
              <a:rPr lang="en-US" sz="2400" dirty="0" err="1"/>
              <a:t>etik</a:t>
            </a:r>
            <a:r>
              <a:rPr lang="en-US" sz="2400" dirty="0"/>
              <a:t> </a:t>
            </a:r>
            <a:r>
              <a:rPr lang="en-US" sz="2400" dirty="0" err="1"/>
              <a:t>pegawai</a:t>
            </a:r>
            <a:r>
              <a:rPr lang="en-US" sz="2400" dirty="0"/>
              <a:t>/</a:t>
            </a:r>
            <a:r>
              <a:rPr lang="en-US" sz="2400" dirty="0" err="1"/>
              <a:t>pejabat</a:t>
            </a:r>
            <a:r>
              <a:rPr lang="en-US" sz="2400" dirty="0"/>
              <a:t> yang </a:t>
            </a:r>
            <a:r>
              <a:rPr lang="en-US" sz="2400" dirty="0" err="1"/>
              <a:t>bersangkutan</a:t>
            </a:r>
            <a:r>
              <a:rPr lang="en-US" sz="2400" dirty="0"/>
              <a:t>;</a:t>
            </a:r>
            <a:endParaRPr lang="id-ID" sz="2400" dirty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7164288" y="6083560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erlin Sans FB Demi" pitchFamily="34" charset="0"/>
                <a:cs typeface="Aharoni" pitchFamily="2" charset="-79"/>
              </a:rPr>
              <a:t>U</a:t>
            </a:r>
            <a:r>
              <a:rPr lang="en-US" sz="4000" dirty="0">
                <a:solidFill>
                  <a:srgbClr val="FF0000"/>
                </a:solidFill>
                <a:latin typeface="Berlin Sans FB Demi" pitchFamily="34" charset="0"/>
                <a:cs typeface="Aharoni" pitchFamily="2" charset="-79"/>
              </a:rPr>
              <a:t>P</a:t>
            </a:r>
            <a:r>
              <a:rPr lang="en-US" sz="4000" dirty="0">
                <a:latin typeface="Berlin Sans FB Demi" pitchFamily="34" charset="0"/>
                <a:cs typeface="Aharoni" pitchFamily="2" charset="-79"/>
              </a:rPr>
              <a:t>G</a:t>
            </a:r>
            <a:endParaRPr lang="en-SG" sz="4000" dirty="0">
              <a:latin typeface="Berlin Sans FB Demi" pitchFamily="34" charset="0"/>
              <a:cs typeface="Aharoni" pitchFamily="2" charset="-79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478" y="332656"/>
            <a:ext cx="9127522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5100" b="1" dirty="0"/>
              <a:t>K</a:t>
            </a:r>
            <a:r>
              <a:rPr lang="en-US" sz="5100" b="1" dirty="0"/>
              <a:t>EBIJAKAN PENGENDALIAN GRATIFIKASI</a:t>
            </a:r>
          </a:p>
          <a:p>
            <a:pPr algn="ctr"/>
            <a:r>
              <a:rPr lang="en-US" sz="3600" dirty="0"/>
              <a:t>(</a:t>
            </a:r>
            <a:r>
              <a:rPr lang="id-ID" sz="3600" dirty="0"/>
              <a:t>Peraturan Bupati Wonogiri No. 52 TH 2021</a:t>
            </a:r>
            <a:r>
              <a:rPr lang="en-US" sz="3600" dirty="0"/>
              <a:t> Ps 4)</a:t>
            </a:r>
            <a:r>
              <a:rPr lang="id-ID" sz="3600" dirty="0"/>
              <a:t> </a:t>
            </a:r>
            <a:br>
              <a:rPr lang="id-ID" sz="3600" dirty="0"/>
            </a:b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795625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496944" cy="511256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1800" b="1" dirty="0">
                <a:solidFill>
                  <a:srgbClr val="00B050"/>
                </a:solidFill>
              </a:rPr>
              <a:t>Kewajiban Pelaporan </a:t>
            </a:r>
            <a:r>
              <a:rPr lang="en-US" sz="1800" b="1" dirty="0" err="1">
                <a:solidFill>
                  <a:srgbClr val="00B050"/>
                </a:solidFill>
              </a:rPr>
              <a:t>Gratifikasi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dikecualikan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terhadap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jenis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Gratifikasi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sebagai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berikut</a:t>
            </a:r>
            <a:r>
              <a:rPr lang="id-ID" sz="1800" b="1" dirty="0">
                <a:solidFill>
                  <a:srgbClr val="00B050"/>
                </a:solidFill>
              </a:rPr>
              <a:t>: </a:t>
            </a:r>
          </a:p>
          <a:p>
            <a:pPr marL="363538" indent="-363538">
              <a:buNone/>
            </a:pPr>
            <a:r>
              <a:rPr lang="en-US" sz="1800" dirty="0"/>
              <a:t>j.  	</a:t>
            </a:r>
            <a:r>
              <a:rPr lang="en-US" sz="1800" dirty="0" err="1"/>
              <a:t>kompensasi</a:t>
            </a:r>
            <a:r>
              <a:rPr lang="en-US" sz="1800" dirty="0"/>
              <a:t> yang </a:t>
            </a:r>
            <a:r>
              <a:rPr lang="en-US" sz="1800" dirty="0" err="1"/>
              <a:t>diterima</a:t>
            </a:r>
            <a:r>
              <a:rPr lang="en-US" sz="1800" dirty="0"/>
              <a:t> </a:t>
            </a:r>
            <a:r>
              <a:rPr lang="en-US" sz="1800" dirty="0" err="1"/>
              <a:t>terkait</a:t>
            </a:r>
            <a:r>
              <a:rPr lang="en-US" sz="1800" dirty="0"/>
              <a:t> </a:t>
            </a:r>
            <a:r>
              <a:rPr lang="en-US" sz="1800" dirty="0" err="1"/>
              <a:t>kegiatan</a:t>
            </a:r>
            <a:r>
              <a:rPr lang="en-US" sz="1800" dirty="0"/>
              <a:t> </a:t>
            </a:r>
            <a:r>
              <a:rPr lang="en-US" sz="1800" dirty="0" err="1"/>
              <a:t>kedinasan</a:t>
            </a:r>
            <a:r>
              <a:rPr lang="en-US" sz="1800" dirty="0"/>
              <a:t> </a:t>
            </a:r>
            <a:r>
              <a:rPr lang="en-US" sz="1800" dirty="0" err="1"/>
              <a:t>seperti</a:t>
            </a:r>
            <a:r>
              <a:rPr lang="en-US" sz="1800" dirty="0"/>
              <a:t> honorarium, </a:t>
            </a:r>
            <a:r>
              <a:rPr lang="en-US" sz="1800" dirty="0" err="1"/>
              <a:t>transportasi</a:t>
            </a:r>
            <a:r>
              <a:rPr lang="en-US" sz="1800" dirty="0"/>
              <a:t>, </a:t>
            </a:r>
            <a:r>
              <a:rPr lang="en-US" sz="1800" dirty="0" err="1"/>
              <a:t>akomodasi</a:t>
            </a:r>
            <a:r>
              <a:rPr lang="en-US" sz="1800" dirty="0"/>
              <a:t> dan </a:t>
            </a:r>
            <a:r>
              <a:rPr lang="en-US" sz="1800" dirty="0" err="1"/>
              <a:t>pembiayaan</a:t>
            </a:r>
            <a:r>
              <a:rPr lang="en-US" sz="1800" dirty="0"/>
              <a:t> yang </a:t>
            </a:r>
            <a:r>
              <a:rPr lang="en-US" sz="1800" dirty="0" err="1"/>
              <a:t>telah</a:t>
            </a:r>
            <a:r>
              <a:rPr lang="en-US" sz="1800" dirty="0"/>
              <a:t> </a:t>
            </a:r>
            <a:r>
              <a:rPr lang="en-US" sz="1800" dirty="0" err="1"/>
              <a:t>ditetapkan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standar</a:t>
            </a:r>
            <a:r>
              <a:rPr lang="en-US" sz="1800" dirty="0"/>
              <a:t> </a:t>
            </a:r>
            <a:r>
              <a:rPr lang="en-US" sz="1800" dirty="0" err="1"/>
              <a:t>biaya</a:t>
            </a:r>
            <a:r>
              <a:rPr lang="en-US" sz="1800" dirty="0"/>
              <a:t> yang </a:t>
            </a:r>
            <a:r>
              <a:rPr lang="en-US" sz="1800" dirty="0" err="1"/>
              <a:t>berlaku</a:t>
            </a:r>
            <a:r>
              <a:rPr lang="en-US" sz="1800" dirty="0"/>
              <a:t> di </a:t>
            </a:r>
            <a:r>
              <a:rPr lang="en-US" sz="1800" dirty="0" err="1"/>
              <a:t>instansi</a:t>
            </a:r>
            <a:r>
              <a:rPr lang="en-US" sz="1800" dirty="0"/>
              <a:t> </a:t>
            </a:r>
            <a:r>
              <a:rPr lang="en-US" sz="1800" dirty="0" err="1"/>
              <a:t>penerima</a:t>
            </a:r>
            <a:r>
              <a:rPr lang="en-US" sz="1800" dirty="0"/>
              <a:t> </a:t>
            </a:r>
            <a:r>
              <a:rPr lang="en-US" sz="1800" dirty="0" err="1"/>
              <a:t>Gratifikasi</a:t>
            </a:r>
            <a:r>
              <a:rPr lang="en-US" sz="1800" dirty="0"/>
              <a:t> </a:t>
            </a:r>
            <a:r>
              <a:rPr lang="en-US" sz="1800" dirty="0" err="1"/>
              <a:t>sepanjang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terdapat</a:t>
            </a:r>
            <a:r>
              <a:rPr lang="en-US" sz="1800" dirty="0"/>
              <a:t> </a:t>
            </a:r>
            <a:r>
              <a:rPr lang="en-US" sz="1800" dirty="0" err="1"/>
              <a:t>pembiayaan</a:t>
            </a:r>
            <a:r>
              <a:rPr lang="en-US" sz="1800" dirty="0"/>
              <a:t> </a:t>
            </a:r>
            <a:r>
              <a:rPr lang="en-US" sz="1800" dirty="0" err="1"/>
              <a:t>ganda</a:t>
            </a:r>
            <a:r>
              <a:rPr lang="en-US" sz="1800" dirty="0"/>
              <a:t>,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terdapat</a:t>
            </a:r>
            <a:r>
              <a:rPr lang="en-US" sz="1800" dirty="0"/>
              <a:t> </a:t>
            </a:r>
            <a:r>
              <a:rPr lang="en-US" sz="1800" dirty="0" err="1"/>
              <a:t>konflik</a:t>
            </a:r>
            <a:r>
              <a:rPr lang="en-US" sz="1800" dirty="0"/>
              <a:t> </a:t>
            </a:r>
            <a:r>
              <a:rPr lang="en-US" sz="1800" dirty="0" err="1"/>
              <a:t>benturan</a:t>
            </a:r>
            <a:r>
              <a:rPr lang="en-US" sz="1800" dirty="0"/>
              <a:t> </a:t>
            </a:r>
            <a:r>
              <a:rPr lang="en-US" sz="1800" dirty="0" err="1"/>
              <a:t>kepentingan</a:t>
            </a:r>
            <a:r>
              <a:rPr lang="en-US" sz="1800" dirty="0"/>
              <a:t>, dan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melanggar</a:t>
            </a:r>
            <a:r>
              <a:rPr lang="en-US" sz="1800" dirty="0"/>
              <a:t> </a:t>
            </a:r>
            <a:r>
              <a:rPr lang="en-US" sz="1800" dirty="0" err="1"/>
              <a:t>ketentuan</a:t>
            </a:r>
            <a:r>
              <a:rPr lang="en-US" sz="1800" dirty="0"/>
              <a:t> yang </a:t>
            </a:r>
            <a:r>
              <a:rPr lang="en-US" sz="1800" dirty="0" err="1"/>
              <a:t>berlaku</a:t>
            </a:r>
            <a:r>
              <a:rPr lang="en-US" sz="1800" dirty="0"/>
              <a:t> di </a:t>
            </a:r>
            <a:r>
              <a:rPr lang="en-US" sz="1800" dirty="0" err="1"/>
              <a:t>instansi</a:t>
            </a:r>
            <a:r>
              <a:rPr lang="en-US" sz="1800" dirty="0"/>
              <a:t> </a:t>
            </a:r>
            <a:r>
              <a:rPr lang="en-US" sz="1800" dirty="0" err="1"/>
              <a:t>penerima</a:t>
            </a:r>
            <a:r>
              <a:rPr lang="en-US" sz="1800" dirty="0"/>
              <a:t>;</a:t>
            </a:r>
            <a:endParaRPr lang="id-ID" sz="1800" dirty="0"/>
          </a:p>
          <a:p>
            <a:pPr marL="363538" indent="-363538">
              <a:buNone/>
            </a:pPr>
            <a:r>
              <a:rPr lang="en-US" sz="1800" dirty="0"/>
              <a:t>k.  	</a:t>
            </a:r>
            <a:r>
              <a:rPr lang="en-US" sz="1800" dirty="0" err="1"/>
              <a:t>karangan</a:t>
            </a:r>
            <a:r>
              <a:rPr lang="en-US" sz="1800" dirty="0"/>
              <a:t> </a:t>
            </a:r>
            <a:r>
              <a:rPr lang="en-US" sz="1800" dirty="0" err="1"/>
              <a:t>bunga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ucapan</a:t>
            </a:r>
            <a:r>
              <a:rPr lang="en-US" sz="1800" dirty="0"/>
              <a:t> yang </a:t>
            </a:r>
            <a:r>
              <a:rPr lang="en-US" sz="1800" dirty="0" err="1"/>
              <a:t>diberikan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acara </a:t>
            </a:r>
            <a:r>
              <a:rPr lang="en-US" sz="1800" dirty="0" err="1"/>
              <a:t>seperti</a:t>
            </a:r>
            <a:r>
              <a:rPr lang="en-US" sz="1800" dirty="0"/>
              <a:t> </a:t>
            </a:r>
            <a:r>
              <a:rPr lang="en-US" sz="1800" dirty="0" err="1"/>
              <a:t>pertunangan</a:t>
            </a:r>
            <a:r>
              <a:rPr lang="en-US" sz="1800" dirty="0"/>
              <a:t>, </a:t>
            </a:r>
            <a:r>
              <a:rPr lang="en-US" sz="1800" dirty="0" err="1"/>
              <a:t>pernikahan</a:t>
            </a:r>
            <a:r>
              <a:rPr lang="en-US" sz="1800" dirty="0"/>
              <a:t>, </a:t>
            </a:r>
            <a:r>
              <a:rPr lang="en-US" sz="1800" dirty="0" err="1"/>
              <a:t>kelahiran</a:t>
            </a:r>
            <a:r>
              <a:rPr lang="en-US" sz="1800" dirty="0"/>
              <a:t>, </a:t>
            </a:r>
            <a:r>
              <a:rPr lang="en-US" sz="1800" dirty="0" err="1"/>
              <a:t>kematian</a:t>
            </a:r>
            <a:r>
              <a:rPr lang="en-US" sz="1800" dirty="0"/>
              <a:t>, </a:t>
            </a:r>
            <a:r>
              <a:rPr lang="en-US" sz="1800" dirty="0" err="1"/>
              <a:t>akikah</a:t>
            </a:r>
            <a:r>
              <a:rPr lang="en-US" sz="1800" dirty="0"/>
              <a:t>, </a:t>
            </a:r>
            <a:r>
              <a:rPr lang="en-US" sz="1800" dirty="0" err="1"/>
              <a:t>baptis</a:t>
            </a:r>
            <a:r>
              <a:rPr lang="en-US" sz="1800" dirty="0"/>
              <a:t>, </a:t>
            </a:r>
            <a:r>
              <a:rPr lang="en-US" sz="1800" dirty="0" err="1"/>
              <a:t>khitanan</a:t>
            </a:r>
            <a:r>
              <a:rPr lang="en-US" sz="1800" dirty="0"/>
              <a:t>, </a:t>
            </a:r>
            <a:r>
              <a:rPr lang="en-US" sz="1800" dirty="0" err="1"/>
              <a:t>potong</a:t>
            </a:r>
            <a:r>
              <a:rPr lang="en-US" sz="1800" dirty="0"/>
              <a:t> </a:t>
            </a:r>
            <a:r>
              <a:rPr lang="en-US" sz="1800" dirty="0" err="1"/>
              <a:t>gigi</a:t>
            </a:r>
            <a:r>
              <a:rPr lang="en-US" sz="1800" dirty="0"/>
              <a:t>,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upacara</a:t>
            </a:r>
            <a:r>
              <a:rPr lang="en-US" sz="1800" dirty="0"/>
              <a:t> </a:t>
            </a:r>
            <a:r>
              <a:rPr lang="en-US" sz="1800" dirty="0" err="1"/>
              <a:t>adat</a:t>
            </a:r>
            <a:r>
              <a:rPr lang="en-US" sz="1800" dirty="0"/>
              <a:t>/agama </a:t>
            </a:r>
            <a:r>
              <a:rPr lang="en-US" sz="1800" dirty="0" err="1"/>
              <a:t>lainnya</a:t>
            </a:r>
            <a:r>
              <a:rPr lang="en-US" sz="1800" dirty="0"/>
              <a:t>, </a:t>
            </a:r>
            <a:r>
              <a:rPr lang="en-US" sz="1800" dirty="0" err="1"/>
              <a:t>pisah</a:t>
            </a:r>
            <a:r>
              <a:rPr lang="en-US" sz="1800" dirty="0"/>
              <a:t> </a:t>
            </a:r>
            <a:r>
              <a:rPr lang="en-US" sz="1800" dirty="0" err="1"/>
              <a:t>sambut</a:t>
            </a:r>
            <a:r>
              <a:rPr lang="en-US" sz="1800" dirty="0"/>
              <a:t>, </a:t>
            </a:r>
            <a:r>
              <a:rPr lang="en-US" sz="1800" dirty="0" err="1"/>
              <a:t>pensiun</a:t>
            </a:r>
            <a:r>
              <a:rPr lang="en-US" sz="1800" dirty="0"/>
              <a:t>, </a:t>
            </a:r>
            <a:r>
              <a:rPr lang="en-US" sz="1800" dirty="0" err="1"/>
              <a:t>promosi</a:t>
            </a:r>
            <a:r>
              <a:rPr lang="en-US" sz="1800" dirty="0"/>
              <a:t> </a:t>
            </a:r>
            <a:r>
              <a:rPr lang="en-US" sz="1800" dirty="0" err="1"/>
              <a:t>jabatan</a:t>
            </a:r>
            <a:r>
              <a:rPr lang="en-US" sz="1800" dirty="0"/>
              <a:t>;</a:t>
            </a:r>
            <a:endParaRPr lang="id-ID" sz="1800" dirty="0"/>
          </a:p>
          <a:p>
            <a:pPr marL="363538" indent="-363538">
              <a:buAutoNum type="alphaLcPeriod" startAt="12"/>
            </a:pPr>
            <a:r>
              <a:rPr lang="en-US" sz="1800" dirty="0" err="1"/>
              <a:t>pemberian</a:t>
            </a:r>
            <a:r>
              <a:rPr lang="en-US" sz="1800" dirty="0"/>
              <a:t> </a:t>
            </a:r>
            <a:r>
              <a:rPr lang="en-US" sz="1800" dirty="0" err="1"/>
              <a:t>terkait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pertunangan</a:t>
            </a:r>
            <a:r>
              <a:rPr lang="en-US" sz="1800" dirty="0"/>
              <a:t>, </a:t>
            </a:r>
            <a:r>
              <a:rPr lang="en-US" sz="1800" dirty="0" err="1"/>
              <a:t>pernikahan</a:t>
            </a:r>
            <a:r>
              <a:rPr lang="en-US" sz="1800" dirty="0"/>
              <a:t>, </a:t>
            </a:r>
            <a:r>
              <a:rPr lang="en-US" sz="1800" dirty="0" err="1"/>
              <a:t>kelahiran</a:t>
            </a:r>
            <a:r>
              <a:rPr lang="en-US" sz="1800" dirty="0"/>
              <a:t>, </a:t>
            </a:r>
            <a:r>
              <a:rPr lang="en-US" sz="1800" dirty="0" err="1"/>
              <a:t>akikah</a:t>
            </a:r>
            <a:r>
              <a:rPr lang="en-US" sz="1800" dirty="0"/>
              <a:t>, </a:t>
            </a:r>
            <a:r>
              <a:rPr lang="en-US" sz="1800" dirty="0" err="1"/>
              <a:t>baptis</a:t>
            </a:r>
            <a:r>
              <a:rPr lang="en-US" sz="1800" dirty="0"/>
              <a:t>, </a:t>
            </a:r>
            <a:r>
              <a:rPr lang="en-US" sz="1800" dirty="0" err="1"/>
              <a:t>khitanan</a:t>
            </a:r>
            <a:r>
              <a:rPr lang="en-US" sz="1800" dirty="0"/>
              <a:t>, </a:t>
            </a:r>
            <a:r>
              <a:rPr lang="en-US" sz="1800" dirty="0" err="1"/>
              <a:t>potong</a:t>
            </a:r>
            <a:r>
              <a:rPr lang="en-US" sz="1800" dirty="0"/>
              <a:t> </a:t>
            </a:r>
            <a:r>
              <a:rPr lang="en-US" sz="1800" dirty="0" err="1"/>
              <a:t>gigi</a:t>
            </a:r>
            <a:r>
              <a:rPr lang="en-US" sz="1800" dirty="0"/>
              <a:t>,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upacara</a:t>
            </a:r>
            <a:r>
              <a:rPr lang="en-US" sz="1800" dirty="0"/>
              <a:t> </a:t>
            </a:r>
            <a:r>
              <a:rPr lang="en-US" sz="1800" dirty="0" err="1"/>
              <a:t>adat</a:t>
            </a:r>
            <a:r>
              <a:rPr lang="en-US" sz="1800" dirty="0"/>
              <a:t>/agama </a:t>
            </a:r>
            <a:r>
              <a:rPr lang="en-US" sz="1800" dirty="0" err="1"/>
              <a:t>lainnya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batasan</a:t>
            </a:r>
            <a:r>
              <a:rPr lang="en-US" sz="1800" dirty="0"/>
              <a:t> </a:t>
            </a:r>
            <a:r>
              <a:rPr lang="en-US" sz="1800" dirty="0" err="1"/>
              <a:t>nilai</a:t>
            </a:r>
            <a:r>
              <a:rPr lang="en-US" sz="1800" dirty="0"/>
              <a:t> </a:t>
            </a:r>
            <a:r>
              <a:rPr lang="en-US" sz="1800" dirty="0" err="1"/>
              <a:t>sebesar</a:t>
            </a:r>
            <a:r>
              <a:rPr lang="en-US" sz="1800" dirty="0"/>
              <a:t> Rp 1.000.000,00 (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juta</a:t>
            </a:r>
            <a:r>
              <a:rPr lang="en-US" sz="1800" dirty="0"/>
              <a:t> rupiah) </a:t>
            </a:r>
            <a:r>
              <a:rPr lang="en-US" sz="1800" dirty="0" err="1"/>
              <a:t>setiap</a:t>
            </a:r>
            <a:r>
              <a:rPr lang="en-US" sz="1800" dirty="0"/>
              <a:t> </a:t>
            </a:r>
            <a:r>
              <a:rPr lang="en-US" sz="1800" dirty="0" err="1"/>
              <a:t>pemberi</a:t>
            </a:r>
            <a:r>
              <a:rPr lang="en-US" sz="1800" dirty="0"/>
              <a:t>;</a:t>
            </a:r>
          </a:p>
          <a:p>
            <a:pPr marL="363538" indent="-363538">
              <a:buFont typeface="Arial" panose="020B0604020202020204" pitchFamily="34" charset="0"/>
              <a:buAutoNum type="alphaLcPeriod" startAt="12"/>
            </a:pPr>
            <a:r>
              <a:rPr lang="en-US" sz="1800" dirty="0" err="1"/>
              <a:t>pemberian</a:t>
            </a:r>
            <a:r>
              <a:rPr lang="en-US" sz="1800" dirty="0"/>
              <a:t> </a:t>
            </a:r>
            <a:r>
              <a:rPr lang="en-US" sz="1800" dirty="0" err="1"/>
              <a:t>terkait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musibah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bencana</a:t>
            </a:r>
            <a:r>
              <a:rPr lang="en-US" sz="1800" dirty="0"/>
              <a:t> yang </a:t>
            </a:r>
            <a:r>
              <a:rPr lang="en-US" sz="1800" dirty="0" err="1"/>
              <a:t>dialami</a:t>
            </a:r>
            <a:r>
              <a:rPr lang="en-US" sz="1800" dirty="0"/>
              <a:t> oleh </a:t>
            </a:r>
            <a:r>
              <a:rPr lang="en-US" sz="1800" dirty="0" err="1"/>
              <a:t>diri</a:t>
            </a:r>
            <a:r>
              <a:rPr lang="en-US" sz="1800" dirty="0"/>
              <a:t> </a:t>
            </a:r>
            <a:r>
              <a:rPr lang="en-US" sz="1800" dirty="0" err="1"/>
              <a:t>penerima</a:t>
            </a:r>
            <a:r>
              <a:rPr lang="en-US" sz="1800" dirty="0"/>
              <a:t> </a:t>
            </a:r>
            <a:r>
              <a:rPr lang="en-US" sz="1800" dirty="0" err="1"/>
              <a:t>Gratifikasi</a:t>
            </a:r>
            <a:r>
              <a:rPr lang="en-US" sz="1800" dirty="0"/>
              <a:t>, </a:t>
            </a:r>
            <a:r>
              <a:rPr lang="en-US" sz="1800" dirty="0" err="1"/>
              <a:t>suami</a:t>
            </a:r>
            <a:r>
              <a:rPr lang="en-US" sz="1800" dirty="0"/>
              <a:t>, </a:t>
            </a:r>
            <a:r>
              <a:rPr lang="en-US" sz="1800" dirty="0" err="1"/>
              <a:t>istri</a:t>
            </a:r>
            <a:r>
              <a:rPr lang="en-US" sz="1800" dirty="0"/>
              <a:t>, </a:t>
            </a:r>
            <a:r>
              <a:rPr lang="en-US" sz="1800" dirty="0" err="1"/>
              <a:t>anak</a:t>
            </a:r>
            <a:r>
              <a:rPr lang="en-US" sz="1800" dirty="0"/>
              <a:t>, </a:t>
            </a:r>
            <a:r>
              <a:rPr lang="en-US" sz="1800" dirty="0" err="1"/>
              <a:t>bapak</a:t>
            </a:r>
            <a:r>
              <a:rPr lang="en-US" sz="1800" dirty="0"/>
              <a:t>, </a:t>
            </a:r>
            <a:r>
              <a:rPr lang="en-US" sz="1800" dirty="0" err="1"/>
              <a:t>ibu</a:t>
            </a:r>
            <a:r>
              <a:rPr lang="en-US" sz="1800" dirty="0"/>
              <a:t>, </a:t>
            </a:r>
            <a:r>
              <a:rPr lang="en-US" sz="1800" dirty="0" err="1"/>
              <a:t>mertua</a:t>
            </a:r>
            <a:r>
              <a:rPr lang="en-US" sz="1800" dirty="0"/>
              <a:t>, dan/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menantu</a:t>
            </a:r>
            <a:r>
              <a:rPr lang="en-US" sz="1800" dirty="0"/>
              <a:t> </a:t>
            </a:r>
            <a:r>
              <a:rPr lang="en-US" sz="1800" dirty="0" err="1"/>
              <a:t>penerima</a:t>
            </a:r>
            <a:r>
              <a:rPr lang="en-US" sz="1800" dirty="0"/>
              <a:t> </a:t>
            </a:r>
            <a:r>
              <a:rPr lang="en-US" sz="1800" dirty="0" err="1"/>
              <a:t>Gratifikasi</a:t>
            </a:r>
            <a:r>
              <a:rPr lang="en-US" sz="1800" dirty="0"/>
              <a:t> </a:t>
            </a:r>
            <a:r>
              <a:rPr lang="en-US" sz="1800" dirty="0" err="1"/>
              <a:t>sepanjang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terdapat</a:t>
            </a:r>
            <a:r>
              <a:rPr lang="en-US" sz="1800" dirty="0"/>
              <a:t> </a:t>
            </a:r>
            <a:r>
              <a:rPr lang="en-US" sz="1800" dirty="0" err="1"/>
              <a:t>konflik</a:t>
            </a:r>
            <a:r>
              <a:rPr lang="en-US" sz="1800" dirty="0"/>
              <a:t> </a:t>
            </a:r>
            <a:r>
              <a:rPr lang="en-US" sz="1800" dirty="0" err="1"/>
              <a:t>kepentingan</a:t>
            </a:r>
            <a:r>
              <a:rPr lang="en-US" sz="1800" dirty="0"/>
              <a:t>, dan </a:t>
            </a:r>
            <a:r>
              <a:rPr lang="en-US" sz="1800" dirty="0" err="1"/>
              <a:t>memenuhi</a:t>
            </a:r>
            <a:r>
              <a:rPr lang="en-US" sz="1800" dirty="0"/>
              <a:t> </a:t>
            </a:r>
            <a:r>
              <a:rPr lang="en-US" sz="1800" dirty="0" err="1"/>
              <a:t>kewajaran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kepatutan</a:t>
            </a:r>
            <a:r>
              <a:rPr lang="en-US" sz="1800" dirty="0"/>
              <a:t>;  </a:t>
            </a:r>
            <a:endParaRPr lang="id-ID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7092280" y="609329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erlin Sans FB Demi" pitchFamily="34" charset="0"/>
                <a:cs typeface="Aharoni" pitchFamily="2" charset="-79"/>
              </a:rPr>
              <a:t>U</a:t>
            </a:r>
            <a:r>
              <a:rPr lang="en-US" sz="4000" dirty="0">
                <a:solidFill>
                  <a:srgbClr val="FF0000"/>
                </a:solidFill>
                <a:latin typeface="Berlin Sans FB Demi" pitchFamily="34" charset="0"/>
                <a:cs typeface="Aharoni" pitchFamily="2" charset="-79"/>
              </a:rPr>
              <a:t>P</a:t>
            </a:r>
            <a:r>
              <a:rPr lang="en-US" sz="4000" dirty="0">
                <a:latin typeface="Berlin Sans FB Demi" pitchFamily="34" charset="0"/>
                <a:cs typeface="Aharoni" pitchFamily="2" charset="-79"/>
              </a:rPr>
              <a:t>G</a:t>
            </a:r>
            <a:endParaRPr lang="en-SG" sz="4000" dirty="0">
              <a:latin typeface="Berlin Sans FB Demi" pitchFamily="34" charset="0"/>
              <a:cs typeface="Aharoni" pitchFamily="2" charset="-79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478" y="332656"/>
            <a:ext cx="9127522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5100" b="1" dirty="0"/>
              <a:t>K</a:t>
            </a:r>
            <a:r>
              <a:rPr lang="en-US" sz="5100" b="1" dirty="0"/>
              <a:t>EBIJAKAN PENGENDALIAN GRATIFIKASI</a:t>
            </a:r>
          </a:p>
          <a:p>
            <a:pPr algn="ctr"/>
            <a:r>
              <a:rPr lang="en-US" sz="3600" dirty="0"/>
              <a:t>(</a:t>
            </a:r>
            <a:r>
              <a:rPr lang="id-ID" sz="3600" dirty="0"/>
              <a:t>Peraturan Bupati Wonogiri No. 52 TH 2021</a:t>
            </a:r>
            <a:r>
              <a:rPr lang="en-US" sz="3600" dirty="0"/>
              <a:t> Ps 4)</a:t>
            </a:r>
            <a:r>
              <a:rPr lang="id-ID" sz="3600" dirty="0"/>
              <a:t> </a:t>
            </a:r>
            <a:br>
              <a:rPr lang="id-ID" sz="3600" dirty="0"/>
            </a:b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745476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767" y="1075792"/>
            <a:ext cx="8496944" cy="470641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d-ID" sz="1900" b="1" dirty="0">
                <a:solidFill>
                  <a:srgbClr val="00B050"/>
                </a:solidFill>
              </a:rPr>
              <a:t>Kewajiban Pelaporan </a:t>
            </a:r>
            <a:r>
              <a:rPr lang="en-US" sz="1900" b="1" dirty="0" err="1">
                <a:solidFill>
                  <a:srgbClr val="00B050"/>
                </a:solidFill>
              </a:rPr>
              <a:t>Gratifikasi</a:t>
            </a:r>
            <a:r>
              <a:rPr lang="en-US" sz="1900" b="1" dirty="0">
                <a:solidFill>
                  <a:srgbClr val="00B050"/>
                </a:solidFill>
              </a:rPr>
              <a:t> </a:t>
            </a:r>
            <a:r>
              <a:rPr lang="en-US" sz="1900" b="1" dirty="0" err="1">
                <a:solidFill>
                  <a:srgbClr val="00B050"/>
                </a:solidFill>
              </a:rPr>
              <a:t>dikecualikan</a:t>
            </a:r>
            <a:r>
              <a:rPr lang="en-US" sz="1900" b="1" dirty="0">
                <a:solidFill>
                  <a:srgbClr val="00B050"/>
                </a:solidFill>
              </a:rPr>
              <a:t> </a:t>
            </a:r>
            <a:r>
              <a:rPr lang="en-US" sz="1900" b="1" dirty="0" err="1">
                <a:solidFill>
                  <a:srgbClr val="00B050"/>
                </a:solidFill>
              </a:rPr>
              <a:t>terhadap</a:t>
            </a:r>
            <a:r>
              <a:rPr lang="en-US" sz="1900" b="1" dirty="0">
                <a:solidFill>
                  <a:srgbClr val="00B050"/>
                </a:solidFill>
              </a:rPr>
              <a:t> </a:t>
            </a:r>
            <a:r>
              <a:rPr lang="en-US" sz="1900" b="1" dirty="0" err="1">
                <a:solidFill>
                  <a:srgbClr val="00B050"/>
                </a:solidFill>
              </a:rPr>
              <a:t>jenis</a:t>
            </a:r>
            <a:r>
              <a:rPr lang="en-US" sz="1900" b="1" dirty="0">
                <a:solidFill>
                  <a:srgbClr val="00B050"/>
                </a:solidFill>
              </a:rPr>
              <a:t> </a:t>
            </a:r>
            <a:r>
              <a:rPr lang="en-US" sz="1900" b="1" dirty="0" err="1">
                <a:solidFill>
                  <a:srgbClr val="00B050"/>
                </a:solidFill>
              </a:rPr>
              <a:t>Gratifikasi</a:t>
            </a:r>
            <a:r>
              <a:rPr lang="en-US" sz="1900" b="1" dirty="0">
                <a:solidFill>
                  <a:srgbClr val="00B050"/>
                </a:solidFill>
              </a:rPr>
              <a:t> </a:t>
            </a:r>
            <a:r>
              <a:rPr lang="en-US" sz="1900" b="1" dirty="0" err="1">
                <a:solidFill>
                  <a:srgbClr val="00B050"/>
                </a:solidFill>
              </a:rPr>
              <a:t>sebagai</a:t>
            </a:r>
            <a:r>
              <a:rPr lang="en-US" sz="1900" b="1" dirty="0">
                <a:solidFill>
                  <a:srgbClr val="00B050"/>
                </a:solidFill>
              </a:rPr>
              <a:t> </a:t>
            </a:r>
            <a:r>
              <a:rPr lang="en-US" sz="1900" b="1" dirty="0" err="1">
                <a:solidFill>
                  <a:srgbClr val="00B050"/>
                </a:solidFill>
              </a:rPr>
              <a:t>berikut</a:t>
            </a:r>
            <a:r>
              <a:rPr lang="id-ID" sz="1900" b="1" dirty="0">
                <a:solidFill>
                  <a:srgbClr val="00B050"/>
                </a:solidFill>
              </a:rPr>
              <a:t>: </a:t>
            </a:r>
          </a:p>
          <a:p>
            <a:pPr marL="268288" indent="-268288" algn="just">
              <a:buNone/>
            </a:pPr>
            <a:r>
              <a:rPr lang="en-US" sz="1900" dirty="0"/>
              <a:t>n. 	</a:t>
            </a:r>
            <a:r>
              <a:rPr lang="en-US" sz="1900" dirty="0" err="1"/>
              <a:t>pemberian</a:t>
            </a:r>
            <a:r>
              <a:rPr lang="en-US" sz="1900" dirty="0"/>
              <a:t> </a:t>
            </a:r>
            <a:r>
              <a:rPr lang="en-US" sz="1900" dirty="0" err="1"/>
              <a:t>sesama</a:t>
            </a:r>
            <a:r>
              <a:rPr lang="en-US" sz="1900" dirty="0"/>
              <a:t> </a:t>
            </a:r>
            <a:r>
              <a:rPr lang="en-US" sz="1900" dirty="0" err="1"/>
              <a:t>rekan</a:t>
            </a:r>
            <a:r>
              <a:rPr lang="en-US" sz="1900" dirty="0"/>
              <a:t> </a:t>
            </a:r>
            <a:r>
              <a:rPr lang="en-US" sz="1900" dirty="0" err="1"/>
              <a:t>kerja</a:t>
            </a:r>
            <a:r>
              <a:rPr lang="en-US" sz="1900" dirty="0"/>
              <a:t> </a:t>
            </a:r>
            <a:r>
              <a:rPr lang="en-US" sz="1900" dirty="0" err="1"/>
              <a:t>dalam</a:t>
            </a:r>
            <a:r>
              <a:rPr lang="en-US" sz="1900" dirty="0"/>
              <a:t> </a:t>
            </a:r>
            <a:r>
              <a:rPr lang="en-US" sz="1900" dirty="0" err="1"/>
              <a:t>rangka</a:t>
            </a:r>
            <a:r>
              <a:rPr lang="en-US" sz="1900" dirty="0"/>
              <a:t> </a:t>
            </a:r>
            <a:r>
              <a:rPr lang="en-US" sz="1900" dirty="0" err="1"/>
              <a:t>pisah</a:t>
            </a:r>
            <a:r>
              <a:rPr lang="en-US" sz="1900" dirty="0"/>
              <a:t> </a:t>
            </a:r>
            <a:r>
              <a:rPr lang="en-US" sz="1900" dirty="0" err="1"/>
              <a:t>sambut</a:t>
            </a:r>
            <a:r>
              <a:rPr lang="en-US" sz="1900" dirty="0"/>
              <a:t>, </a:t>
            </a:r>
            <a:r>
              <a:rPr lang="en-US" sz="1900" dirty="0" err="1"/>
              <a:t>pensiun</a:t>
            </a:r>
            <a:r>
              <a:rPr lang="en-US" sz="1900" dirty="0"/>
              <a:t>, </a:t>
            </a:r>
            <a:r>
              <a:rPr lang="en-US" sz="1900" dirty="0" err="1"/>
              <a:t>mutasi</a:t>
            </a:r>
            <a:r>
              <a:rPr lang="en-US" sz="1900" dirty="0"/>
              <a:t> </a:t>
            </a:r>
            <a:r>
              <a:rPr lang="en-US" sz="1900" dirty="0" err="1"/>
              <a:t>jabatan</a:t>
            </a:r>
            <a:r>
              <a:rPr lang="en-US" sz="1900" dirty="0"/>
              <a:t>, </a:t>
            </a:r>
            <a:r>
              <a:rPr lang="en-US" sz="1900" dirty="0" err="1"/>
              <a:t>atau</a:t>
            </a:r>
            <a:r>
              <a:rPr lang="en-US" sz="1900" dirty="0"/>
              <a:t> </a:t>
            </a:r>
            <a:r>
              <a:rPr lang="en-US" sz="1900" dirty="0" err="1"/>
              <a:t>ulang</a:t>
            </a:r>
            <a:r>
              <a:rPr lang="en-US" sz="1900" dirty="0"/>
              <a:t> </a:t>
            </a:r>
            <a:r>
              <a:rPr lang="en-US" sz="1900" dirty="0" err="1"/>
              <a:t>tahun</a:t>
            </a:r>
            <a:r>
              <a:rPr lang="en-US" sz="1900" dirty="0"/>
              <a:t> yang </a:t>
            </a:r>
            <a:r>
              <a:rPr lang="en-US" sz="1900" dirty="0" err="1"/>
              <a:t>tidak</a:t>
            </a:r>
            <a:r>
              <a:rPr lang="en-US" sz="1900" dirty="0"/>
              <a:t> </a:t>
            </a:r>
            <a:r>
              <a:rPr lang="en-US" sz="1900" dirty="0" err="1"/>
              <a:t>dalam</a:t>
            </a:r>
            <a:r>
              <a:rPr lang="en-US" sz="1900" dirty="0"/>
              <a:t> </a:t>
            </a:r>
            <a:r>
              <a:rPr lang="en-US" sz="1900" dirty="0" err="1"/>
              <a:t>bentuk</a:t>
            </a:r>
            <a:r>
              <a:rPr lang="en-US" sz="1900" dirty="0"/>
              <a:t> </a:t>
            </a:r>
            <a:r>
              <a:rPr lang="en-US" sz="1900" dirty="0" err="1"/>
              <a:t>uang</a:t>
            </a:r>
            <a:r>
              <a:rPr lang="en-US" sz="1900" dirty="0"/>
              <a:t> </a:t>
            </a:r>
            <a:r>
              <a:rPr lang="en-US" sz="1900" dirty="0" err="1"/>
              <a:t>atau</a:t>
            </a:r>
            <a:r>
              <a:rPr lang="en-US" sz="1900" dirty="0"/>
              <a:t> </a:t>
            </a:r>
            <a:r>
              <a:rPr lang="en-US" sz="1900" dirty="0" err="1"/>
              <a:t>alat</a:t>
            </a:r>
            <a:r>
              <a:rPr lang="en-US" sz="1900" dirty="0"/>
              <a:t> </a:t>
            </a:r>
            <a:r>
              <a:rPr lang="en-US" sz="1900" dirty="0" err="1"/>
              <a:t>tukar</a:t>
            </a:r>
            <a:r>
              <a:rPr lang="en-US" sz="1900" dirty="0"/>
              <a:t> </a:t>
            </a:r>
            <a:r>
              <a:rPr lang="en-US" sz="1900" dirty="0" err="1"/>
              <a:t>lainnya</a:t>
            </a:r>
            <a:r>
              <a:rPr lang="en-US" sz="1900" dirty="0"/>
              <a:t> paling </a:t>
            </a:r>
            <a:r>
              <a:rPr lang="en-US" sz="1900" dirty="0" err="1"/>
              <a:t>banyak</a:t>
            </a:r>
            <a:r>
              <a:rPr lang="en-US" sz="1900" dirty="0"/>
              <a:t> </a:t>
            </a:r>
            <a:r>
              <a:rPr lang="en-US" sz="1900" dirty="0" err="1"/>
              <a:t>senilai</a:t>
            </a:r>
            <a:r>
              <a:rPr lang="en-US" sz="1900" dirty="0"/>
              <a:t> </a:t>
            </a:r>
            <a:r>
              <a:rPr lang="en-US" sz="1900" dirty="0" err="1"/>
              <a:t>Rp</a:t>
            </a:r>
            <a:r>
              <a:rPr lang="en-US" sz="1900" dirty="0"/>
              <a:t> 300.000,00 (</a:t>
            </a:r>
            <a:r>
              <a:rPr lang="en-US" sz="1900" dirty="0" err="1"/>
              <a:t>tiga</a:t>
            </a:r>
            <a:r>
              <a:rPr lang="en-US" sz="1900" dirty="0"/>
              <a:t> </a:t>
            </a:r>
            <a:r>
              <a:rPr lang="en-US" sz="1900" dirty="0" err="1"/>
              <a:t>ratus</a:t>
            </a:r>
            <a:r>
              <a:rPr lang="en-US" sz="1900" dirty="0"/>
              <a:t> </a:t>
            </a:r>
            <a:r>
              <a:rPr lang="en-US" sz="1900" dirty="0" err="1"/>
              <a:t>ribu</a:t>
            </a:r>
            <a:r>
              <a:rPr lang="en-US" sz="1900" dirty="0"/>
              <a:t> rupiah) </a:t>
            </a:r>
            <a:r>
              <a:rPr lang="en-US" sz="1900" dirty="0" err="1"/>
              <a:t>setiap</a:t>
            </a:r>
            <a:r>
              <a:rPr lang="en-US" sz="1900" dirty="0"/>
              <a:t> </a:t>
            </a:r>
            <a:r>
              <a:rPr lang="en-US" sz="1900" dirty="0" err="1"/>
              <a:t>pemberian</a:t>
            </a:r>
            <a:r>
              <a:rPr lang="en-US" sz="1900" dirty="0"/>
              <a:t> per orang, </a:t>
            </a:r>
            <a:r>
              <a:rPr lang="en-US" sz="1900" dirty="0" err="1"/>
              <a:t>dengan</a:t>
            </a:r>
            <a:r>
              <a:rPr lang="en-US" sz="1900" dirty="0"/>
              <a:t> total </a:t>
            </a:r>
            <a:r>
              <a:rPr lang="en-US" sz="1900" dirty="0" err="1"/>
              <a:t>pemberian</a:t>
            </a:r>
            <a:r>
              <a:rPr lang="en-US" sz="1900" dirty="0"/>
              <a:t> </a:t>
            </a:r>
            <a:r>
              <a:rPr lang="en-US" sz="1900" dirty="0" err="1"/>
              <a:t>tidak</a:t>
            </a:r>
            <a:r>
              <a:rPr lang="en-US" sz="1900" dirty="0"/>
              <a:t> </a:t>
            </a:r>
            <a:r>
              <a:rPr lang="en-US" sz="1900" dirty="0" err="1"/>
              <a:t>melebihi</a:t>
            </a:r>
            <a:r>
              <a:rPr lang="en-US" sz="1900" dirty="0"/>
              <a:t> </a:t>
            </a:r>
            <a:r>
              <a:rPr lang="en-US" sz="1900" dirty="0" err="1"/>
              <a:t>Rp</a:t>
            </a:r>
            <a:r>
              <a:rPr lang="en-US" sz="1900" dirty="0"/>
              <a:t> 1.000.000,00 (</a:t>
            </a:r>
            <a:r>
              <a:rPr lang="en-US" sz="1900" dirty="0" err="1"/>
              <a:t>satu</a:t>
            </a:r>
            <a:r>
              <a:rPr lang="en-US" sz="1900" dirty="0"/>
              <a:t> </a:t>
            </a:r>
            <a:r>
              <a:rPr lang="en-US" sz="1900" dirty="0" err="1"/>
              <a:t>juta</a:t>
            </a:r>
            <a:r>
              <a:rPr lang="en-US" sz="1900" dirty="0"/>
              <a:t> rupiah) </a:t>
            </a:r>
            <a:r>
              <a:rPr lang="en-US" sz="1900" dirty="0" err="1"/>
              <a:t>dalam</a:t>
            </a:r>
            <a:r>
              <a:rPr lang="en-US" sz="1900" dirty="0"/>
              <a:t> 1 (</a:t>
            </a:r>
            <a:r>
              <a:rPr lang="en-US" sz="1900" dirty="0" err="1"/>
              <a:t>satu</a:t>
            </a:r>
            <a:r>
              <a:rPr lang="en-US" sz="1900" dirty="0"/>
              <a:t>) </a:t>
            </a:r>
            <a:r>
              <a:rPr lang="en-US" sz="1900" dirty="0" err="1"/>
              <a:t>tahun</a:t>
            </a:r>
            <a:r>
              <a:rPr lang="en-US" sz="1900" dirty="0"/>
              <a:t> </a:t>
            </a:r>
            <a:r>
              <a:rPr lang="en-US" sz="1900" dirty="0" err="1"/>
              <a:t>dari</a:t>
            </a:r>
            <a:r>
              <a:rPr lang="en-US" sz="1900" dirty="0"/>
              <a:t> </a:t>
            </a:r>
            <a:r>
              <a:rPr lang="en-US" sz="1900" dirty="0" err="1"/>
              <a:t>pemberi</a:t>
            </a:r>
            <a:r>
              <a:rPr lang="en-US" sz="1900" dirty="0"/>
              <a:t> yang </a:t>
            </a:r>
            <a:r>
              <a:rPr lang="en-US" sz="1900" dirty="0" err="1"/>
              <a:t>sama</a:t>
            </a:r>
            <a:r>
              <a:rPr lang="en-US" sz="1900" dirty="0"/>
              <a:t>, </a:t>
            </a:r>
            <a:r>
              <a:rPr lang="en-US" sz="1900" dirty="0" err="1"/>
              <a:t>sepanjang</a:t>
            </a:r>
            <a:r>
              <a:rPr lang="en-US" sz="1900" dirty="0"/>
              <a:t> </a:t>
            </a:r>
            <a:r>
              <a:rPr lang="en-US" sz="1900" dirty="0" err="1"/>
              <a:t>tidak</a:t>
            </a:r>
            <a:r>
              <a:rPr lang="en-US" sz="1900" dirty="0"/>
              <a:t> </a:t>
            </a:r>
            <a:r>
              <a:rPr lang="en-US" sz="1900" dirty="0" err="1"/>
              <a:t>terdapat</a:t>
            </a:r>
            <a:r>
              <a:rPr lang="en-US" sz="1900" dirty="0"/>
              <a:t> </a:t>
            </a:r>
            <a:r>
              <a:rPr lang="en-US" sz="1900" dirty="0" err="1"/>
              <a:t>konflik</a:t>
            </a:r>
            <a:r>
              <a:rPr lang="en-US" sz="1900" dirty="0"/>
              <a:t> </a:t>
            </a:r>
            <a:r>
              <a:rPr lang="en-US" sz="1900" dirty="0" err="1"/>
              <a:t>kepentingan</a:t>
            </a:r>
            <a:r>
              <a:rPr lang="en-US" sz="1900" dirty="0"/>
              <a:t>;</a:t>
            </a:r>
            <a:endParaRPr lang="id-ID" sz="1900" dirty="0"/>
          </a:p>
          <a:p>
            <a:pPr marL="268288" indent="-268288" algn="just">
              <a:buNone/>
            </a:pPr>
            <a:r>
              <a:rPr lang="en-US" sz="1900" dirty="0"/>
              <a:t>o. 	</a:t>
            </a:r>
            <a:r>
              <a:rPr lang="en-US" sz="1900" dirty="0" err="1"/>
              <a:t>pemberian</a:t>
            </a:r>
            <a:r>
              <a:rPr lang="en-US" sz="1900" dirty="0"/>
              <a:t> </a:t>
            </a:r>
            <a:r>
              <a:rPr lang="en-US" sz="1900" dirty="0" err="1"/>
              <a:t>sesama</a:t>
            </a:r>
            <a:r>
              <a:rPr lang="en-US" sz="1900" dirty="0"/>
              <a:t> </a:t>
            </a:r>
            <a:r>
              <a:rPr lang="en-US" sz="1900" dirty="0" err="1"/>
              <a:t>rekan</a:t>
            </a:r>
            <a:r>
              <a:rPr lang="en-US" sz="1900" dirty="0"/>
              <a:t> </a:t>
            </a:r>
            <a:r>
              <a:rPr lang="en-US" sz="1900" dirty="0" err="1"/>
              <a:t>kerja</a:t>
            </a:r>
            <a:r>
              <a:rPr lang="en-US" sz="1900" dirty="0"/>
              <a:t> yang </a:t>
            </a:r>
            <a:r>
              <a:rPr lang="en-US" sz="1900" dirty="0" err="1"/>
              <a:t>tidak</a:t>
            </a:r>
            <a:r>
              <a:rPr lang="en-US" sz="1900" dirty="0"/>
              <a:t> </a:t>
            </a:r>
            <a:r>
              <a:rPr lang="en-US" sz="1900" dirty="0" err="1"/>
              <a:t>dalam</a:t>
            </a:r>
            <a:r>
              <a:rPr lang="en-US" sz="1900" dirty="0"/>
              <a:t> </a:t>
            </a:r>
            <a:r>
              <a:rPr lang="en-US" sz="1900" dirty="0" err="1"/>
              <a:t>bentuk</a:t>
            </a:r>
            <a:r>
              <a:rPr lang="en-US" sz="1900" dirty="0"/>
              <a:t> </a:t>
            </a:r>
            <a:r>
              <a:rPr lang="en-US" sz="1900" dirty="0" err="1"/>
              <a:t>uang</a:t>
            </a:r>
            <a:r>
              <a:rPr lang="en-US" sz="1900" dirty="0"/>
              <a:t> </a:t>
            </a:r>
            <a:r>
              <a:rPr lang="en-US" sz="1900" dirty="0" err="1"/>
              <a:t>atau</a:t>
            </a:r>
            <a:r>
              <a:rPr lang="en-US" sz="1900" dirty="0"/>
              <a:t> </a:t>
            </a:r>
            <a:r>
              <a:rPr lang="en-US" sz="1900" dirty="0" err="1"/>
              <a:t>alat</a:t>
            </a:r>
            <a:r>
              <a:rPr lang="en-US" sz="1900" dirty="0"/>
              <a:t> </a:t>
            </a:r>
            <a:r>
              <a:rPr lang="en-US" sz="1900" dirty="0" err="1"/>
              <a:t>tukar</a:t>
            </a:r>
            <a:r>
              <a:rPr lang="en-US" sz="1900" dirty="0"/>
              <a:t> </a:t>
            </a:r>
            <a:r>
              <a:rPr lang="en-US" sz="1900" dirty="0" err="1"/>
              <a:t>lainnya</a:t>
            </a:r>
            <a:r>
              <a:rPr lang="en-US" sz="1900" dirty="0"/>
              <a:t>, </a:t>
            </a:r>
            <a:r>
              <a:rPr lang="en-US" sz="1900" dirty="0" err="1"/>
              <a:t>dan</a:t>
            </a:r>
            <a:r>
              <a:rPr lang="en-US" sz="1900" dirty="0"/>
              <a:t> </a:t>
            </a:r>
            <a:r>
              <a:rPr lang="en-US" sz="1900" dirty="0" err="1"/>
              <a:t>tidak</a:t>
            </a:r>
            <a:r>
              <a:rPr lang="en-US" sz="1900" dirty="0"/>
              <a:t> </a:t>
            </a:r>
            <a:r>
              <a:rPr lang="en-US" sz="1900" dirty="0" err="1"/>
              <a:t>terkait</a:t>
            </a:r>
            <a:r>
              <a:rPr lang="en-US" sz="1900" dirty="0"/>
              <a:t> </a:t>
            </a:r>
            <a:r>
              <a:rPr lang="en-US" sz="1900" dirty="0" err="1"/>
              <a:t>kedinasan</a:t>
            </a:r>
            <a:r>
              <a:rPr lang="en-US" sz="1900" dirty="0"/>
              <a:t> paling </a:t>
            </a:r>
            <a:r>
              <a:rPr lang="en-US" sz="1900" dirty="0" err="1"/>
              <a:t>banyak</a:t>
            </a:r>
            <a:r>
              <a:rPr lang="en-US" sz="1900" dirty="0"/>
              <a:t> </a:t>
            </a:r>
            <a:r>
              <a:rPr lang="en-US" sz="1900" dirty="0" err="1"/>
              <a:t>senilai</a:t>
            </a:r>
            <a:r>
              <a:rPr lang="en-US" sz="1900" dirty="0"/>
              <a:t> </a:t>
            </a:r>
            <a:r>
              <a:rPr lang="en-US" sz="1900" dirty="0" err="1"/>
              <a:t>Rp</a:t>
            </a:r>
            <a:r>
              <a:rPr lang="en-US" sz="1900" dirty="0"/>
              <a:t> 200.000,00 (</a:t>
            </a:r>
            <a:r>
              <a:rPr lang="en-US" sz="1900" dirty="0" err="1"/>
              <a:t>dua</a:t>
            </a:r>
            <a:r>
              <a:rPr lang="en-US" sz="1900" dirty="0"/>
              <a:t> </a:t>
            </a:r>
            <a:r>
              <a:rPr lang="en-US" sz="1900" dirty="0" err="1"/>
              <a:t>ratus</a:t>
            </a:r>
            <a:r>
              <a:rPr lang="en-US" sz="1900" dirty="0"/>
              <a:t> </a:t>
            </a:r>
            <a:r>
              <a:rPr lang="en-US" sz="1900" dirty="0" err="1"/>
              <a:t>ribu</a:t>
            </a:r>
            <a:r>
              <a:rPr lang="en-US" sz="1900" dirty="0"/>
              <a:t> rupiah) </a:t>
            </a:r>
            <a:r>
              <a:rPr lang="en-US" sz="1900" dirty="0" err="1"/>
              <a:t>setiap</a:t>
            </a:r>
            <a:r>
              <a:rPr lang="en-US" sz="1900" dirty="0"/>
              <a:t> </a:t>
            </a:r>
            <a:r>
              <a:rPr lang="en-US" sz="1900" dirty="0" err="1"/>
              <a:t>pemberian</a:t>
            </a:r>
            <a:r>
              <a:rPr lang="en-US" sz="1900" dirty="0"/>
              <a:t> per orang, </a:t>
            </a:r>
            <a:r>
              <a:rPr lang="en-US" sz="1900" dirty="0" err="1"/>
              <a:t>dengan</a:t>
            </a:r>
            <a:r>
              <a:rPr lang="en-US" sz="1900" dirty="0"/>
              <a:t> total </a:t>
            </a:r>
            <a:r>
              <a:rPr lang="en-US" sz="1900" dirty="0" err="1"/>
              <a:t>pemberian</a:t>
            </a:r>
            <a:r>
              <a:rPr lang="en-US" sz="1900" dirty="0"/>
              <a:t> </a:t>
            </a:r>
            <a:r>
              <a:rPr lang="en-US" sz="1900" dirty="0" err="1"/>
              <a:t>tidak</a:t>
            </a:r>
            <a:r>
              <a:rPr lang="en-US" sz="1900" dirty="0"/>
              <a:t> </a:t>
            </a:r>
            <a:r>
              <a:rPr lang="en-US" sz="1900" dirty="0" err="1"/>
              <a:t>melebihi</a:t>
            </a:r>
            <a:r>
              <a:rPr lang="en-US" sz="1900" dirty="0"/>
              <a:t> </a:t>
            </a:r>
            <a:r>
              <a:rPr lang="en-US" sz="1900" dirty="0" err="1"/>
              <a:t>Rp</a:t>
            </a:r>
            <a:r>
              <a:rPr lang="en-US" sz="1900" dirty="0"/>
              <a:t> 1.000.000,00 (</a:t>
            </a:r>
            <a:r>
              <a:rPr lang="en-US" sz="1900" dirty="0" err="1"/>
              <a:t>satu</a:t>
            </a:r>
            <a:r>
              <a:rPr lang="en-US" sz="1900" dirty="0"/>
              <a:t> </a:t>
            </a:r>
            <a:r>
              <a:rPr lang="en-US" sz="1900" dirty="0" err="1"/>
              <a:t>juta</a:t>
            </a:r>
            <a:r>
              <a:rPr lang="en-US" sz="1900" dirty="0"/>
              <a:t> rupiah) </a:t>
            </a:r>
            <a:r>
              <a:rPr lang="en-US" sz="1900" dirty="0" err="1"/>
              <a:t>dalam</a:t>
            </a:r>
            <a:r>
              <a:rPr lang="en-US" sz="1900" dirty="0"/>
              <a:t> 1 (</a:t>
            </a:r>
            <a:r>
              <a:rPr lang="en-US" sz="1900" dirty="0" err="1"/>
              <a:t>satu</a:t>
            </a:r>
            <a:r>
              <a:rPr lang="en-US" sz="1900" dirty="0"/>
              <a:t>) </a:t>
            </a:r>
            <a:r>
              <a:rPr lang="en-US" sz="1900" dirty="0" err="1"/>
              <a:t>tahun</a:t>
            </a:r>
            <a:r>
              <a:rPr lang="en-US" sz="1900" dirty="0"/>
              <a:t> </a:t>
            </a:r>
            <a:r>
              <a:rPr lang="en-US" sz="1900" dirty="0" err="1"/>
              <a:t>dari</a:t>
            </a:r>
            <a:r>
              <a:rPr lang="en-US" sz="1900" dirty="0"/>
              <a:t> </a:t>
            </a:r>
            <a:r>
              <a:rPr lang="en-US" sz="1900" dirty="0" err="1"/>
              <a:t>pemberi</a:t>
            </a:r>
            <a:r>
              <a:rPr lang="en-US" sz="1900" dirty="0"/>
              <a:t> yang </a:t>
            </a:r>
            <a:r>
              <a:rPr lang="en-US" sz="1900" dirty="0" err="1"/>
              <a:t>sama</a:t>
            </a:r>
            <a:r>
              <a:rPr lang="en-US" sz="1900" dirty="0"/>
              <a:t>;</a:t>
            </a:r>
            <a:endParaRPr lang="id-ID" sz="1900" dirty="0"/>
          </a:p>
          <a:p>
            <a:pPr marL="268288" indent="-268288" algn="just">
              <a:buNone/>
            </a:pPr>
            <a:r>
              <a:rPr lang="en-US" sz="1900" dirty="0"/>
              <a:t>p. 	</a:t>
            </a:r>
            <a:r>
              <a:rPr lang="en-US" sz="1900" dirty="0" err="1"/>
              <a:t>pemberian</a:t>
            </a:r>
            <a:r>
              <a:rPr lang="en-US" sz="1900" dirty="0"/>
              <a:t> </a:t>
            </a:r>
            <a:r>
              <a:rPr lang="en-US" sz="1900" dirty="0" err="1"/>
              <a:t>berupa</a:t>
            </a:r>
            <a:r>
              <a:rPr lang="en-US" sz="1900" dirty="0"/>
              <a:t> </a:t>
            </a:r>
            <a:r>
              <a:rPr lang="en-US" sz="1900" dirty="0" err="1"/>
              <a:t>hidangan</a:t>
            </a:r>
            <a:r>
              <a:rPr lang="en-US" sz="1900" dirty="0"/>
              <a:t> </a:t>
            </a:r>
            <a:r>
              <a:rPr lang="en-US" sz="1900" dirty="0" err="1"/>
              <a:t>atau</a:t>
            </a:r>
            <a:r>
              <a:rPr lang="en-US" sz="1900" dirty="0"/>
              <a:t> </a:t>
            </a:r>
            <a:r>
              <a:rPr lang="en-US" sz="1900" dirty="0" err="1"/>
              <a:t>sajian</a:t>
            </a:r>
            <a:r>
              <a:rPr lang="en-US" sz="1900" dirty="0"/>
              <a:t> yang </a:t>
            </a:r>
            <a:r>
              <a:rPr lang="en-US" sz="1900" dirty="0" err="1"/>
              <a:t>berlak</a:t>
            </a:r>
            <a:r>
              <a:rPr lang="id-ID" sz="1900" dirty="0"/>
              <a:t>u</a:t>
            </a:r>
            <a:r>
              <a:rPr lang="en-US" sz="1900" dirty="0"/>
              <a:t> </a:t>
            </a:r>
            <a:r>
              <a:rPr lang="en-US" sz="1900" dirty="0" err="1"/>
              <a:t>umum</a:t>
            </a:r>
            <a:r>
              <a:rPr lang="en-US" sz="1900" dirty="0"/>
              <a:t>; </a:t>
            </a:r>
            <a:r>
              <a:rPr lang="en-US" sz="1900" dirty="0" err="1"/>
              <a:t>dan</a:t>
            </a:r>
            <a:endParaRPr lang="id-ID" sz="1900" dirty="0"/>
          </a:p>
          <a:p>
            <a:pPr marL="268288" indent="-268288" algn="just">
              <a:buNone/>
            </a:pPr>
            <a:r>
              <a:rPr lang="en-US" sz="1900" dirty="0"/>
              <a:t>q. 	</a:t>
            </a:r>
            <a:r>
              <a:rPr lang="en-US" sz="1900" dirty="0" err="1"/>
              <a:t>pemberian</a:t>
            </a:r>
            <a:r>
              <a:rPr lang="en-US" sz="1900" dirty="0"/>
              <a:t> </a:t>
            </a:r>
            <a:r>
              <a:rPr lang="en-US" sz="1900" dirty="0" err="1"/>
              <a:t>cindera</a:t>
            </a:r>
            <a:r>
              <a:rPr lang="en-US" sz="1900" dirty="0"/>
              <a:t> </a:t>
            </a:r>
            <a:r>
              <a:rPr lang="en-US" sz="1900" dirty="0" err="1"/>
              <a:t>mata</a:t>
            </a:r>
            <a:r>
              <a:rPr lang="en-US" sz="1900" dirty="0"/>
              <a:t>/</a:t>
            </a:r>
            <a:r>
              <a:rPr lang="en-US" sz="1900" dirty="0" err="1"/>
              <a:t>plakat</a:t>
            </a:r>
            <a:r>
              <a:rPr lang="en-US" sz="1900" dirty="0"/>
              <a:t> </a:t>
            </a:r>
            <a:r>
              <a:rPr lang="en-US" sz="1900" dirty="0" err="1"/>
              <a:t>kepada</a:t>
            </a:r>
            <a:r>
              <a:rPr lang="en-US" sz="1900" dirty="0"/>
              <a:t> </a:t>
            </a:r>
            <a:r>
              <a:rPr lang="en-US" sz="1900" dirty="0" err="1"/>
              <a:t>instansi</a:t>
            </a:r>
            <a:r>
              <a:rPr lang="en-US" sz="1900" dirty="0"/>
              <a:t> </a:t>
            </a:r>
            <a:r>
              <a:rPr lang="en-US" sz="1900" dirty="0" err="1"/>
              <a:t>dalam</a:t>
            </a:r>
            <a:r>
              <a:rPr lang="en-US" sz="1900" dirty="0"/>
              <a:t> </a:t>
            </a:r>
            <a:r>
              <a:rPr lang="en-US" sz="1900" dirty="0" err="1"/>
              <a:t>rangka</a:t>
            </a:r>
            <a:r>
              <a:rPr lang="en-US" sz="1900" dirty="0"/>
              <a:t> </a:t>
            </a:r>
            <a:r>
              <a:rPr lang="en-US" sz="1900" dirty="0" err="1"/>
              <a:t>hubungan</a:t>
            </a:r>
            <a:r>
              <a:rPr lang="en-US" sz="1900" dirty="0"/>
              <a:t> </a:t>
            </a:r>
            <a:r>
              <a:rPr lang="en-US" sz="1900" dirty="0" err="1"/>
              <a:t>kedinasan</a:t>
            </a:r>
            <a:r>
              <a:rPr lang="en-US" sz="1900" dirty="0"/>
              <a:t> </a:t>
            </a:r>
            <a:r>
              <a:rPr lang="en-US" sz="1900" dirty="0" err="1"/>
              <a:t>dan</a:t>
            </a:r>
            <a:r>
              <a:rPr lang="en-US" sz="1900" dirty="0"/>
              <a:t> </a:t>
            </a:r>
            <a:r>
              <a:rPr lang="en-US" sz="1900" dirty="0" err="1"/>
              <a:t>kenegaraan</a:t>
            </a:r>
            <a:r>
              <a:rPr lang="en-US" sz="1900" dirty="0"/>
              <a:t>, </a:t>
            </a:r>
            <a:r>
              <a:rPr lang="en-US" sz="1900" dirty="0" err="1"/>
              <a:t>baik</a:t>
            </a:r>
            <a:r>
              <a:rPr lang="en-US" sz="1900" dirty="0"/>
              <a:t> di </a:t>
            </a:r>
            <a:r>
              <a:rPr lang="en-US" sz="1900" dirty="0" err="1"/>
              <a:t>dalam</a:t>
            </a:r>
            <a:r>
              <a:rPr lang="en-US" sz="1900" dirty="0"/>
              <a:t> </a:t>
            </a:r>
            <a:r>
              <a:rPr lang="en-US" sz="1900" dirty="0" err="1"/>
              <a:t>negeri</a:t>
            </a:r>
            <a:r>
              <a:rPr lang="en-US" sz="1900" dirty="0"/>
              <a:t> </a:t>
            </a:r>
            <a:r>
              <a:rPr lang="en-US" sz="1900" dirty="0" err="1"/>
              <a:t>maupun</a:t>
            </a:r>
            <a:r>
              <a:rPr lang="en-US" sz="1900" dirty="0"/>
              <a:t> </a:t>
            </a:r>
            <a:r>
              <a:rPr lang="en-US" sz="1900" dirty="0" err="1"/>
              <a:t>luar</a:t>
            </a:r>
            <a:r>
              <a:rPr lang="en-US" sz="1900" dirty="0"/>
              <a:t> </a:t>
            </a:r>
            <a:r>
              <a:rPr lang="en-US" sz="1900" dirty="0" err="1"/>
              <a:t>negeri</a:t>
            </a:r>
            <a:r>
              <a:rPr lang="en-US" sz="1900" dirty="0"/>
              <a:t> </a:t>
            </a:r>
            <a:r>
              <a:rPr lang="en-US" sz="1900" dirty="0" err="1"/>
              <a:t>sepanjang</a:t>
            </a:r>
            <a:r>
              <a:rPr lang="en-US" sz="1900" dirty="0"/>
              <a:t> </a:t>
            </a:r>
            <a:r>
              <a:rPr lang="en-US" sz="1900" dirty="0" err="1"/>
              <a:t>tidak</a:t>
            </a:r>
            <a:r>
              <a:rPr lang="en-US" sz="1900" dirty="0"/>
              <a:t> </a:t>
            </a:r>
            <a:r>
              <a:rPr lang="en-US" sz="1900" dirty="0" err="1"/>
              <a:t>diberikan</a:t>
            </a:r>
            <a:r>
              <a:rPr lang="en-US" sz="1900" dirty="0"/>
              <a:t> </a:t>
            </a:r>
            <a:r>
              <a:rPr lang="en-US" sz="1900" dirty="0" err="1"/>
              <a:t>untuk</a:t>
            </a:r>
            <a:r>
              <a:rPr lang="en-US" sz="1900" dirty="0"/>
              <a:t> </a:t>
            </a:r>
            <a:r>
              <a:rPr lang="en-US" sz="1900" dirty="0" err="1"/>
              <a:t>individu</a:t>
            </a:r>
            <a:r>
              <a:rPr lang="en-US" sz="1900" dirty="0"/>
              <a:t> </a:t>
            </a:r>
            <a:r>
              <a:rPr lang="en-US" sz="1900" dirty="0" err="1"/>
              <a:t>pegawai</a:t>
            </a:r>
            <a:r>
              <a:rPr lang="en-US" sz="1900" dirty="0"/>
              <a:t> </a:t>
            </a:r>
            <a:r>
              <a:rPr lang="en-US" sz="1900" dirty="0" err="1"/>
              <a:t>negeri</a:t>
            </a:r>
            <a:r>
              <a:rPr lang="en-US" sz="1900" dirty="0"/>
              <a:t> </a:t>
            </a:r>
            <a:r>
              <a:rPr lang="en-US" sz="1900" dirty="0" err="1"/>
              <a:t>atau</a:t>
            </a:r>
            <a:r>
              <a:rPr lang="en-US" sz="1900" dirty="0"/>
              <a:t> </a:t>
            </a:r>
            <a:r>
              <a:rPr lang="en-US" sz="1900" dirty="0" err="1"/>
              <a:t>penyelenggara</a:t>
            </a:r>
            <a:r>
              <a:rPr lang="en-US" sz="1900" dirty="0"/>
              <a:t> </a:t>
            </a:r>
            <a:r>
              <a:rPr lang="en-US" sz="1900" dirty="0" err="1"/>
              <a:t>negara</a:t>
            </a:r>
            <a:r>
              <a:rPr lang="id-ID" sz="1900" dirty="0"/>
              <a:t>;</a:t>
            </a:r>
            <a:r>
              <a:rPr lang="it-IT" sz="19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2280" y="6130845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erlin Sans FB Demi" pitchFamily="34" charset="0"/>
                <a:cs typeface="Aharoni" pitchFamily="2" charset="-79"/>
              </a:rPr>
              <a:t>U</a:t>
            </a:r>
            <a:r>
              <a:rPr lang="en-US" sz="4000" dirty="0">
                <a:solidFill>
                  <a:srgbClr val="FF0000"/>
                </a:solidFill>
                <a:latin typeface="Berlin Sans FB Demi" pitchFamily="34" charset="0"/>
                <a:cs typeface="Aharoni" pitchFamily="2" charset="-79"/>
              </a:rPr>
              <a:t>P</a:t>
            </a:r>
            <a:r>
              <a:rPr lang="en-US" sz="4000" dirty="0">
                <a:latin typeface="Berlin Sans FB Demi" pitchFamily="34" charset="0"/>
                <a:cs typeface="Aharoni" pitchFamily="2" charset="-79"/>
              </a:rPr>
              <a:t>G</a:t>
            </a:r>
            <a:endParaRPr lang="en-SG" sz="4000" dirty="0">
              <a:latin typeface="Berlin Sans FB Demi" pitchFamily="34" charset="0"/>
              <a:cs typeface="Aharoni" pitchFamily="2" charset="-79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478" y="332656"/>
            <a:ext cx="9127522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5100" b="1" dirty="0"/>
              <a:t>K</a:t>
            </a:r>
            <a:r>
              <a:rPr lang="en-US" sz="5100" b="1" dirty="0"/>
              <a:t>EBIJAKAN PENGENDALIAN GRATIFIKASI</a:t>
            </a:r>
          </a:p>
          <a:p>
            <a:pPr algn="ctr"/>
            <a:r>
              <a:rPr lang="en-US" sz="3600" dirty="0"/>
              <a:t>(</a:t>
            </a:r>
            <a:r>
              <a:rPr lang="id-ID" sz="3600" dirty="0"/>
              <a:t>Peraturan Bupati Wonogiri No. 52 TH 2021</a:t>
            </a:r>
            <a:r>
              <a:rPr lang="en-US" sz="3600" dirty="0"/>
              <a:t> Ps 4)</a:t>
            </a:r>
            <a:r>
              <a:rPr lang="id-ID" sz="3600" dirty="0"/>
              <a:t> </a:t>
            </a:r>
            <a:br>
              <a:rPr lang="id-ID" sz="3600" dirty="0"/>
            </a:b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298488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6519" y="56438"/>
            <a:ext cx="8443954" cy="936104"/>
          </a:xfrm>
        </p:spPr>
        <p:txBody>
          <a:bodyPr>
            <a:normAutofit/>
          </a:bodyPr>
          <a:lstStyle/>
          <a:p>
            <a:pPr lvl="0" algn="ctr"/>
            <a:r>
              <a:rPr lang="id-ID" sz="3200" b="1" dirty="0">
                <a:solidFill>
                  <a:srgbClr val="0070C0"/>
                </a:solidFill>
              </a:rPr>
              <a:t>T</a:t>
            </a:r>
            <a:r>
              <a:rPr lang="en-US" sz="3200" b="1" dirty="0">
                <a:solidFill>
                  <a:srgbClr val="0070C0"/>
                </a:solidFill>
              </a:rPr>
              <a:t>ATA CARA PELAPORAN GRATIFIKASI</a:t>
            </a:r>
            <a:r>
              <a:rPr lang="id-ID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769896"/>
            <a:ext cx="8227930" cy="5388786"/>
          </a:xfrm>
          <a:solidFill>
            <a:schemeClr val="bg1">
              <a:lumMod val="95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id-ID" sz="800" dirty="0"/>
          </a:p>
          <a:p>
            <a:pPr marL="268288" indent="-268288" algn="just">
              <a:buNone/>
            </a:pPr>
            <a:r>
              <a:rPr lang="en-US" sz="8000" dirty="0"/>
              <a:t>1.</a:t>
            </a:r>
            <a:r>
              <a:rPr lang="en-US" sz="7200" dirty="0"/>
              <a:t>	</a:t>
            </a:r>
            <a:r>
              <a:rPr lang="id-ID" sz="7200" dirty="0"/>
              <a:t>Laporan Gratifikasi</a:t>
            </a:r>
            <a:r>
              <a:rPr lang="en-US" sz="7200" dirty="0"/>
              <a:t> </a:t>
            </a:r>
            <a:r>
              <a:rPr lang="id-ID" sz="7200" dirty="0"/>
              <a:t>disampaikan secara tertulis menggunakan sarana elektronik atau </a:t>
            </a:r>
            <a:r>
              <a:rPr lang="id-ID" sz="7200" i="1" dirty="0"/>
              <a:t>non-</a:t>
            </a:r>
            <a:r>
              <a:rPr lang="id-ID" sz="7200" dirty="0"/>
              <a:t>elektonik dengan mengisi formulir pelaporan gratifikasi</a:t>
            </a:r>
            <a:r>
              <a:rPr lang="sv-SE" sz="7200" dirty="0"/>
              <a:t>: </a:t>
            </a:r>
          </a:p>
          <a:p>
            <a:pPr marL="631825" lvl="1" indent="-288925" algn="just" fontAlgn="base">
              <a:buFont typeface="Wingdings" panose="05000000000000000000" pitchFamily="2" charset="2"/>
              <a:buChar char="Ø"/>
            </a:pPr>
            <a:r>
              <a:rPr lang="en-US" sz="7200" dirty="0" err="1"/>
              <a:t>identitas</a:t>
            </a:r>
            <a:r>
              <a:rPr lang="en-US" sz="7200" dirty="0"/>
              <a:t> </a:t>
            </a:r>
            <a:r>
              <a:rPr lang="en-US" sz="7200" dirty="0" err="1"/>
              <a:t>Pelapor</a:t>
            </a:r>
            <a:r>
              <a:rPr lang="en-US" sz="7200" dirty="0"/>
              <a:t> </a:t>
            </a:r>
            <a:r>
              <a:rPr lang="en-US" sz="7200" dirty="0" err="1"/>
              <a:t>berupa</a:t>
            </a:r>
            <a:r>
              <a:rPr lang="en-US" sz="7200" dirty="0"/>
              <a:t> NIK, </a:t>
            </a:r>
            <a:r>
              <a:rPr lang="en-US" sz="7200" dirty="0" err="1"/>
              <a:t>nama</a:t>
            </a:r>
            <a:r>
              <a:rPr lang="en-US" sz="7200" dirty="0"/>
              <a:t>, </a:t>
            </a:r>
            <a:r>
              <a:rPr lang="en-US" sz="7200" dirty="0" err="1"/>
              <a:t>alamat</a:t>
            </a:r>
            <a:r>
              <a:rPr lang="en-US" sz="7200" dirty="0"/>
              <a:t> </a:t>
            </a:r>
            <a:r>
              <a:rPr lang="en-US" sz="7200" dirty="0" err="1"/>
              <a:t>lengkap</a:t>
            </a:r>
            <a:r>
              <a:rPr lang="en-US" sz="7200" dirty="0"/>
              <a:t>, </a:t>
            </a:r>
            <a:r>
              <a:rPr lang="en-US" sz="7200" dirty="0" err="1"/>
              <a:t>dan</a:t>
            </a:r>
            <a:r>
              <a:rPr lang="en-US" sz="7200" dirty="0"/>
              <a:t> </a:t>
            </a:r>
            <a:r>
              <a:rPr lang="en-US" sz="7200" dirty="0" err="1"/>
              <a:t>nomor</a:t>
            </a:r>
            <a:r>
              <a:rPr lang="en-US" sz="7200" dirty="0"/>
              <a:t> </a:t>
            </a:r>
            <a:r>
              <a:rPr lang="en-US" sz="7200" dirty="0" err="1"/>
              <a:t>telepon</a:t>
            </a:r>
            <a:r>
              <a:rPr lang="en-US" sz="7200" dirty="0"/>
              <a:t>;</a:t>
            </a:r>
            <a:endParaRPr lang="id-ID" sz="7200" dirty="0"/>
          </a:p>
          <a:p>
            <a:pPr marL="631825" lvl="1" indent="-288925" algn="just" fontAlgn="base">
              <a:buFont typeface="Wingdings" panose="05000000000000000000" pitchFamily="2" charset="2"/>
              <a:buChar char="Ø"/>
            </a:pPr>
            <a:r>
              <a:rPr lang="en-US" sz="7200" dirty="0" err="1"/>
              <a:t>informasi</a:t>
            </a:r>
            <a:r>
              <a:rPr lang="en-US" sz="7200" dirty="0"/>
              <a:t> </a:t>
            </a:r>
            <a:r>
              <a:rPr lang="en-US" sz="7200" dirty="0" err="1"/>
              <a:t>pemberi</a:t>
            </a:r>
            <a:r>
              <a:rPr lang="en-US" sz="7200" dirty="0"/>
              <a:t> </a:t>
            </a:r>
            <a:r>
              <a:rPr lang="en-US" sz="7200" dirty="0" err="1"/>
              <a:t>Gratifikasi</a:t>
            </a:r>
            <a:r>
              <a:rPr lang="en-US" sz="7200" dirty="0"/>
              <a:t>;</a:t>
            </a:r>
            <a:endParaRPr lang="id-ID" sz="7200" dirty="0"/>
          </a:p>
          <a:p>
            <a:pPr marL="631825" lvl="1" indent="-288925" algn="just" fontAlgn="base">
              <a:buFont typeface="Wingdings" panose="05000000000000000000" pitchFamily="2" charset="2"/>
              <a:buChar char="Ø"/>
            </a:pPr>
            <a:r>
              <a:rPr lang="en-US" sz="7200" dirty="0" err="1"/>
              <a:t>jabatan</a:t>
            </a:r>
            <a:r>
              <a:rPr lang="en-US" sz="7200" dirty="0"/>
              <a:t> </a:t>
            </a:r>
            <a:r>
              <a:rPr lang="en-US" sz="7200" dirty="0" err="1"/>
              <a:t>Pelapor</a:t>
            </a:r>
            <a:r>
              <a:rPr lang="en-US" sz="7200" dirty="0"/>
              <a:t> </a:t>
            </a:r>
            <a:r>
              <a:rPr lang="en-US" sz="7200" dirty="0" err="1"/>
              <a:t>Gratifikasi</a:t>
            </a:r>
            <a:r>
              <a:rPr lang="en-US" sz="7200" dirty="0"/>
              <a:t>;</a:t>
            </a:r>
            <a:endParaRPr lang="id-ID" sz="7200" dirty="0"/>
          </a:p>
          <a:p>
            <a:pPr marL="631825" lvl="1" indent="-288925" algn="just" fontAlgn="base">
              <a:buFont typeface="Wingdings" panose="05000000000000000000" pitchFamily="2" charset="2"/>
              <a:buChar char="Ø"/>
            </a:pPr>
            <a:r>
              <a:rPr lang="en-US" sz="7200" dirty="0" err="1"/>
              <a:t>tempat</a:t>
            </a:r>
            <a:r>
              <a:rPr lang="en-US" sz="7200" dirty="0"/>
              <a:t> </a:t>
            </a:r>
            <a:r>
              <a:rPr lang="en-US" sz="7200" dirty="0" err="1"/>
              <a:t>dan</a:t>
            </a:r>
            <a:r>
              <a:rPr lang="en-US" sz="7200" dirty="0"/>
              <a:t> </a:t>
            </a:r>
            <a:r>
              <a:rPr lang="en-US" sz="7200" dirty="0" err="1"/>
              <a:t>waktu</a:t>
            </a:r>
            <a:r>
              <a:rPr lang="en-US" sz="7200" dirty="0"/>
              <a:t> </a:t>
            </a:r>
            <a:r>
              <a:rPr lang="en-US" sz="7200" dirty="0" err="1"/>
              <a:t>penerimaan</a:t>
            </a:r>
            <a:r>
              <a:rPr lang="en-US" sz="7200" dirty="0"/>
              <a:t> </a:t>
            </a:r>
            <a:r>
              <a:rPr lang="en-US" sz="7200" dirty="0" err="1"/>
              <a:t>Gratifikasi</a:t>
            </a:r>
            <a:r>
              <a:rPr lang="en-US" sz="7200" dirty="0"/>
              <a:t>;</a:t>
            </a:r>
            <a:endParaRPr lang="id-ID" sz="7200" dirty="0"/>
          </a:p>
          <a:p>
            <a:pPr marL="631825" lvl="1" indent="-288925" algn="just" fontAlgn="base">
              <a:buFont typeface="Wingdings" panose="05000000000000000000" pitchFamily="2" charset="2"/>
              <a:buChar char="Ø"/>
            </a:pPr>
            <a:r>
              <a:rPr lang="en-US" sz="7200" dirty="0" err="1"/>
              <a:t>uraian</a:t>
            </a:r>
            <a:r>
              <a:rPr lang="en-US" sz="7200" dirty="0"/>
              <a:t> </a:t>
            </a:r>
            <a:r>
              <a:rPr lang="en-US" sz="7200" dirty="0" err="1"/>
              <a:t>jenis</a:t>
            </a:r>
            <a:r>
              <a:rPr lang="en-US" sz="7200" dirty="0"/>
              <a:t> </a:t>
            </a:r>
            <a:r>
              <a:rPr lang="en-US" sz="7200" dirty="0" err="1"/>
              <a:t>Gratifikasi</a:t>
            </a:r>
            <a:r>
              <a:rPr lang="en-US" sz="7200" dirty="0"/>
              <a:t> yang </a:t>
            </a:r>
            <a:r>
              <a:rPr lang="en-US" sz="7200" dirty="0" err="1"/>
              <a:t>diterima</a:t>
            </a:r>
            <a:r>
              <a:rPr lang="en-US" sz="7200" dirty="0"/>
              <a:t>/</a:t>
            </a:r>
            <a:r>
              <a:rPr lang="en-US" sz="7200" dirty="0" err="1"/>
              <a:t>ditolak</a:t>
            </a:r>
            <a:r>
              <a:rPr lang="en-US" sz="7200" dirty="0"/>
              <a:t>;</a:t>
            </a:r>
            <a:endParaRPr lang="id-ID" sz="7200" dirty="0"/>
          </a:p>
          <a:p>
            <a:pPr marL="631825" lvl="1" indent="-288925" algn="just" fontAlgn="base">
              <a:buFont typeface="Wingdings" panose="05000000000000000000" pitchFamily="2" charset="2"/>
              <a:buChar char="Ø"/>
            </a:pPr>
            <a:r>
              <a:rPr lang="en-US" sz="7200" dirty="0" err="1"/>
              <a:t>nilai</a:t>
            </a:r>
            <a:r>
              <a:rPr lang="en-US" sz="7200" dirty="0"/>
              <a:t> </a:t>
            </a:r>
            <a:r>
              <a:rPr lang="en-US" sz="7200" dirty="0" err="1"/>
              <a:t>Gratifikasi</a:t>
            </a:r>
            <a:r>
              <a:rPr lang="en-US" sz="7200" dirty="0"/>
              <a:t> yang </a:t>
            </a:r>
            <a:r>
              <a:rPr lang="en-US" sz="7200" dirty="0" err="1"/>
              <a:t>diterima</a:t>
            </a:r>
            <a:r>
              <a:rPr lang="en-US" sz="7200" dirty="0"/>
              <a:t>/</a:t>
            </a:r>
            <a:r>
              <a:rPr lang="en-US" sz="7200" dirty="0" err="1"/>
              <a:t>ditolak</a:t>
            </a:r>
            <a:r>
              <a:rPr lang="en-US" sz="7200" dirty="0"/>
              <a:t>;</a:t>
            </a:r>
            <a:endParaRPr lang="id-ID" sz="7200" dirty="0"/>
          </a:p>
          <a:p>
            <a:pPr marL="631825" lvl="1" indent="-288925" algn="just" fontAlgn="base">
              <a:buFont typeface="Wingdings" panose="05000000000000000000" pitchFamily="2" charset="2"/>
              <a:buChar char="Ø"/>
            </a:pPr>
            <a:r>
              <a:rPr lang="en-US" sz="7200" dirty="0" err="1"/>
              <a:t>kronologis</a:t>
            </a:r>
            <a:r>
              <a:rPr lang="en-US" sz="7200" dirty="0"/>
              <a:t> </a:t>
            </a:r>
            <a:r>
              <a:rPr lang="en-US" sz="7200" dirty="0" err="1"/>
              <a:t>peristiwa</a:t>
            </a:r>
            <a:r>
              <a:rPr lang="en-US" sz="7200" dirty="0"/>
              <a:t> </a:t>
            </a:r>
            <a:r>
              <a:rPr lang="en-US" sz="7200" dirty="0" err="1"/>
              <a:t>penerimaan</a:t>
            </a:r>
            <a:r>
              <a:rPr lang="en-US" sz="7200" dirty="0"/>
              <a:t>/</a:t>
            </a:r>
            <a:r>
              <a:rPr lang="en-US" sz="7200" dirty="0" err="1"/>
              <a:t>penolakan</a:t>
            </a:r>
            <a:r>
              <a:rPr lang="en-US" sz="7200" dirty="0"/>
              <a:t> </a:t>
            </a:r>
            <a:r>
              <a:rPr lang="en-US" sz="7200" dirty="0" err="1"/>
              <a:t>Gratifikasi</a:t>
            </a:r>
            <a:r>
              <a:rPr lang="en-US" sz="7200" dirty="0"/>
              <a:t>; </a:t>
            </a:r>
            <a:r>
              <a:rPr lang="en-US" sz="7200" dirty="0" err="1"/>
              <a:t>dan</a:t>
            </a:r>
            <a:endParaRPr lang="id-ID" sz="7200" dirty="0"/>
          </a:p>
          <a:p>
            <a:pPr marL="631825" lvl="1" indent="-288925" algn="just" fontAlgn="base">
              <a:buFont typeface="Wingdings" panose="05000000000000000000" pitchFamily="2" charset="2"/>
              <a:buChar char="Ø"/>
            </a:pPr>
            <a:r>
              <a:rPr lang="en-US" sz="7200" dirty="0" err="1"/>
              <a:t>bukti</a:t>
            </a:r>
            <a:r>
              <a:rPr lang="en-US" sz="7200" dirty="0"/>
              <a:t>, </a:t>
            </a:r>
            <a:r>
              <a:rPr lang="en-US" sz="7200" dirty="0" err="1"/>
              <a:t>dokumen</a:t>
            </a:r>
            <a:r>
              <a:rPr lang="en-US" sz="7200" dirty="0"/>
              <a:t>, </a:t>
            </a:r>
            <a:r>
              <a:rPr lang="en-US" sz="7200" dirty="0" err="1"/>
              <a:t>atau</a:t>
            </a:r>
            <a:r>
              <a:rPr lang="en-US" sz="7200" dirty="0"/>
              <a:t> data </a:t>
            </a:r>
            <a:r>
              <a:rPr lang="en-US" sz="7200" dirty="0" err="1"/>
              <a:t>pendukung</a:t>
            </a:r>
            <a:r>
              <a:rPr lang="en-US" sz="7200" dirty="0"/>
              <a:t> </a:t>
            </a:r>
            <a:r>
              <a:rPr lang="en-US" sz="7200" dirty="0" err="1"/>
              <a:t>terkait</a:t>
            </a:r>
            <a:r>
              <a:rPr lang="en-US" sz="7200" dirty="0"/>
              <a:t> </a:t>
            </a:r>
            <a:r>
              <a:rPr lang="en-US" sz="7200" dirty="0" err="1"/>
              <a:t>laporan</a:t>
            </a:r>
            <a:r>
              <a:rPr lang="en-US" sz="7200" dirty="0"/>
              <a:t> </a:t>
            </a:r>
            <a:r>
              <a:rPr lang="en-US" sz="7200" dirty="0" err="1"/>
              <a:t>Gratifikasi</a:t>
            </a:r>
            <a:r>
              <a:rPr lang="en-US" sz="7200" dirty="0"/>
              <a:t> </a:t>
            </a:r>
            <a:r>
              <a:rPr lang="id-ID" sz="7200" dirty="0"/>
              <a:t>Pelaporan</a:t>
            </a:r>
          </a:p>
          <a:p>
            <a:pPr marL="0" indent="0" algn="just" fontAlgn="base">
              <a:buNone/>
            </a:pPr>
            <a:r>
              <a:rPr lang="en-US" sz="7200" b="1" dirty="0">
                <a:solidFill>
                  <a:srgbClr val="00B050"/>
                </a:solidFill>
              </a:rPr>
              <a:t>2.  </a:t>
            </a:r>
            <a:r>
              <a:rPr lang="id-ID" sz="7200" b="1" dirty="0">
                <a:solidFill>
                  <a:srgbClr val="00B050"/>
                </a:solidFill>
              </a:rPr>
              <a:t>Pelaporan Gratifikasi</a:t>
            </a:r>
            <a:r>
              <a:rPr lang="en-US" sz="7200" b="1" dirty="0">
                <a:solidFill>
                  <a:srgbClr val="00B050"/>
                </a:solidFill>
              </a:rPr>
              <a:t> </a:t>
            </a:r>
            <a:r>
              <a:rPr lang="id-ID" sz="7200" b="1" dirty="0">
                <a:solidFill>
                  <a:srgbClr val="00B050"/>
                </a:solidFill>
              </a:rPr>
              <a:t>dilakukan dengan cara: </a:t>
            </a:r>
          </a:p>
          <a:p>
            <a:pPr marL="631825" lvl="1" indent="-288925" algn="just" fontAlgn="base">
              <a:buFont typeface="Wingdings" panose="05000000000000000000" pitchFamily="2" charset="2"/>
              <a:buChar char="Ø"/>
            </a:pPr>
            <a:r>
              <a:rPr lang="en-US" sz="7200" b="1" dirty="0" err="1">
                <a:solidFill>
                  <a:srgbClr val="00B050"/>
                </a:solidFill>
              </a:rPr>
              <a:t>Disampaikan</a:t>
            </a:r>
            <a:r>
              <a:rPr lang="en-US" sz="7200" b="1" dirty="0">
                <a:solidFill>
                  <a:srgbClr val="00B050"/>
                </a:solidFill>
              </a:rPr>
              <a:t> </a:t>
            </a:r>
            <a:r>
              <a:rPr lang="en-US" sz="7200" b="1" dirty="0" err="1">
                <a:solidFill>
                  <a:srgbClr val="00B050"/>
                </a:solidFill>
              </a:rPr>
              <a:t>kepada</a:t>
            </a:r>
            <a:r>
              <a:rPr lang="en-US" sz="7200" b="1" dirty="0">
                <a:solidFill>
                  <a:srgbClr val="00B050"/>
                </a:solidFill>
              </a:rPr>
              <a:t> KPK </a:t>
            </a:r>
            <a:r>
              <a:rPr lang="en-US" sz="7200" b="1" dirty="0">
                <a:solidFill>
                  <a:srgbClr val="C00000"/>
                </a:solidFill>
              </a:rPr>
              <a:t>(</a:t>
            </a:r>
            <a:r>
              <a:rPr lang="en-US" sz="7200" b="1" dirty="0" err="1">
                <a:solidFill>
                  <a:srgbClr val="C00000"/>
                </a:solidFill>
              </a:rPr>
              <a:t>secara</a:t>
            </a:r>
            <a:r>
              <a:rPr lang="en-US" sz="7200" b="1" dirty="0">
                <a:solidFill>
                  <a:srgbClr val="C00000"/>
                </a:solidFill>
              </a:rPr>
              <a:t> </a:t>
            </a:r>
            <a:r>
              <a:rPr lang="en-US" sz="7200" b="1" dirty="0" err="1">
                <a:solidFill>
                  <a:srgbClr val="C00000"/>
                </a:solidFill>
              </a:rPr>
              <a:t>langsung</a:t>
            </a:r>
            <a:r>
              <a:rPr lang="en-US" sz="7200" b="1" dirty="0">
                <a:solidFill>
                  <a:srgbClr val="C00000"/>
                </a:solidFill>
              </a:rPr>
              <a:t>) </a:t>
            </a:r>
            <a:r>
              <a:rPr lang="en-US" sz="7200" b="1" dirty="0">
                <a:solidFill>
                  <a:srgbClr val="00B050"/>
                </a:solidFill>
              </a:rPr>
              <a:t>paling </a:t>
            </a:r>
            <a:r>
              <a:rPr lang="en-US" sz="7200" b="1" dirty="0" err="1">
                <a:solidFill>
                  <a:srgbClr val="00B050"/>
                </a:solidFill>
              </a:rPr>
              <a:t>lambat</a:t>
            </a:r>
            <a:r>
              <a:rPr lang="en-US" sz="7200" b="1" dirty="0">
                <a:solidFill>
                  <a:srgbClr val="00B050"/>
                </a:solidFill>
              </a:rPr>
              <a:t> 30 (</a:t>
            </a:r>
            <a:r>
              <a:rPr lang="en-US" sz="7200" b="1" dirty="0" err="1">
                <a:solidFill>
                  <a:srgbClr val="00B050"/>
                </a:solidFill>
              </a:rPr>
              <a:t>tiga</a:t>
            </a:r>
            <a:r>
              <a:rPr lang="en-US" sz="7200" b="1" dirty="0">
                <a:solidFill>
                  <a:srgbClr val="00B050"/>
                </a:solidFill>
              </a:rPr>
              <a:t> </a:t>
            </a:r>
            <a:r>
              <a:rPr lang="en-US" sz="7200" b="1" dirty="0" err="1">
                <a:solidFill>
                  <a:srgbClr val="00B050"/>
                </a:solidFill>
              </a:rPr>
              <a:t>puluh</a:t>
            </a:r>
            <a:r>
              <a:rPr lang="en-US" sz="7200" b="1" dirty="0">
                <a:solidFill>
                  <a:srgbClr val="00B050"/>
                </a:solidFill>
              </a:rPr>
              <a:t>) </a:t>
            </a:r>
            <a:r>
              <a:rPr lang="en-US" sz="7200" b="1" dirty="0" err="1">
                <a:solidFill>
                  <a:srgbClr val="00B050"/>
                </a:solidFill>
              </a:rPr>
              <a:t>hari</a:t>
            </a:r>
            <a:r>
              <a:rPr lang="en-US" sz="7200" b="1" dirty="0">
                <a:solidFill>
                  <a:srgbClr val="00B050"/>
                </a:solidFill>
              </a:rPr>
              <a:t> </a:t>
            </a:r>
            <a:r>
              <a:rPr lang="en-US" sz="7200" b="1" dirty="0" err="1">
                <a:solidFill>
                  <a:srgbClr val="00B050"/>
                </a:solidFill>
              </a:rPr>
              <a:t>kerja</a:t>
            </a:r>
            <a:r>
              <a:rPr lang="en-US" sz="7200" b="1" dirty="0">
                <a:solidFill>
                  <a:srgbClr val="00B050"/>
                </a:solidFill>
              </a:rPr>
              <a:t> </a:t>
            </a:r>
            <a:r>
              <a:rPr lang="en-US" sz="7200" b="1" dirty="0" err="1">
                <a:solidFill>
                  <a:srgbClr val="00B050"/>
                </a:solidFill>
              </a:rPr>
              <a:t>sejak</a:t>
            </a:r>
            <a:r>
              <a:rPr lang="en-US" sz="7200" b="1" dirty="0">
                <a:solidFill>
                  <a:srgbClr val="00B050"/>
                </a:solidFill>
              </a:rPr>
              <a:t> </a:t>
            </a:r>
            <a:r>
              <a:rPr lang="en-US" sz="7200" b="1" dirty="0" err="1">
                <a:solidFill>
                  <a:srgbClr val="00B050"/>
                </a:solidFill>
              </a:rPr>
              <a:t>Gratifikasi</a:t>
            </a:r>
            <a:r>
              <a:rPr lang="en-US" sz="7200" b="1" dirty="0">
                <a:solidFill>
                  <a:srgbClr val="00B050"/>
                </a:solidFill>
              </a:rPr>
              <a:t> </a:t>
            </a:r>
            <a:r>
              <a:rPr lang="en-US" sz="7200" b="1" dirty="0" err="1">
                <a:solidFill>
                  <a:srgbClr val="00B050"/>
                </a:solidFill>
              </a:rPr>
              <a:t>diterima</a:t>
            </a:r>
            <a:r>
              <a:rPr lang="en-US" sz="7200" b="1" dirty="0">
                <a:solidFill>
                  <a:srgbClr val="00B050"/>
                </a:solidFill>
              </a:rPr>
              <a:t>/</a:t>
            </a:r>
            <a:r>
              <a:rPr lang="en-US" sz="7200" b="1" dirty="0" err="1">
                <a:solidFill>
                  <a:srgbClr val="00B050"/>
                </a:solidFill>
              </a:rPr>
              <a:t>ditolak</a:t>
            </a:r>
            <a:r>
              <a:rPr lang="en-US" sz="7200" b="1" dirty="0">
                <a:solidFill>
                  <a:srgbClr val="00B050"/>
                </a:solidFill>
              </a:rPr>
              <a:t>; </a:t>
            </a:r>
            <a:r>
              <a:rPr lang="en-US" sz="7200" b="1" dirty="0" err="1">
                <a:solidFill>
                  <a:srgbClr val="00B050"/>
                </a:solidFill>
              </a:rPr>
              <a:t>atau</a:t>
            </a:r>
            <a:endParaRPr lang="id-ID" sz="7200" b="1" dirty="0">
              <a:solidFill>
                <a:srgbClr val="00B050"/>
              </a:solidFill>
            </a:endParaRPr>
          </a:p>
          <a:p>
            <a:pPr marL="631825" lvl="1" indent="-288925" algn="just" fontAlgn="base">
              <a:buFont typeface="Wingdings" panose="05000000000000000000" pitchFamily="2" charset="2"/>
              <a:buChar char="Ø"/>
            </a:pPr>
            <a:r>
              <a:rPr lang="en-US" sz="7200" b="1" dirty="0" err="1">
                <a:solidFill>
                  <a:srgbClr val="00B050"/>
                </a:solidFill>
              </a:rPr>
              <a:t>Disampaikan</a:t>
            </a:r>
            <a:r>
              <a:rPr lang="en-US" sz="7200" b="1" dirty="0">
                <a:solidFill>
                  <a:srgbClr val="00B050"/>
                </a:solidFill>
              </a:rPr>
              <a:t> </a:t>
            </a:r>
            <a:r>
              <a:rPr lang="en-US" sz="7200" b="1" dirty="0" err="1">
                <a:solidFill>
                  <a:srgbClr val="00B050"/>
                </a:solidFill>
              </a:rPr>
              <a:t>kepada</a:t>
            </a:r>
            <a:r>
              <a:rPr lang="en-US" sz="7200" b="1" dirty="0">
                <a:solidFill>
                  <a:srgbClr val="00B050"/>
                </a:solidFill>
              </a:rPr>
              <a:t> KPK </a:t>
            </a:r>
            <a:r>
              <a:rPr lang="en-US" sz="7200" b="1" dirty="0" err="1">
                <a:solidFill>
                  <a:srgbClr val="00B050"/>
                </a:solidFill>
              </a:rPr>
              <a:t>melalui</a:t>
            </a:r>
            <a:r>
              <a:rPr lang="en-US" sz="7200" b="1" dirty="0">
                <a:solidFill>
                  <a:srgbClr val="00B050"/>
                </a:solidFill>
              </a:rPr>
              <a:t> </a:t>
            </a:r>
            <a:r>
              <a:rPr lang="en-US" sz="7200" b="1" dirty="0">
                <a:solidFill>
                  <a:srgbClr val="C00000"/>
                </a:solidFill>
              </a:rPr>
              <a:t>UPG</a:t>
            </a:r>
            <a:r>
              <a:rPr lang="en-US" sz="7200" b="1" dirty="0">
                <a:solidFill>
                  <a:srgbClr val="00B050"/>
                </a:solidFill>
              </a:rPr>
              <a:t> </a:t>
            </a:r>
            <a:r>
              <a:rPr lang="en-US" sz="7200" b="1" dirty="0" err="1">
                <a:solidFill>
                  <a:srgbClr val="00B050"/>
                </a:solidFill>
              </a:rPr>
              <a:t>dalam</a:t>
            </a:r>
            <a:r>
              <a:rPr lang="en-US" sz="7200" b="1" dirty="0">
                <a:solidFill>
                  <a:srgbClr val="00B050"/>
                </a:solidFill>
              </a:rPr>
              <a:t> </a:t>
            </a:r>
            <a:r>
              <a:rPr lang="en-US" sz="7200" b="1" dirty="0" err="1">
                <a:solidFill>
                  <a:srgbClr val="00B050"/>
                </a:solidFill>
              </a:rPr>
              <a:t>jangka</a:t>
            </a:r>
            <a:r>
              <a:rPr lang="en-US" sz="7200" b="1" dirty="0">
                <a:solidFill>
                  <a:srgbClr val="00B050"/>
                </a:solidFill>
              </a:rPr>
              <a:t> </a:t>
            </a:r>
            <a:r>
              <a:rPr lang="en-US" sz="7200" b="1" dirty="0" err="1">
                <a:solidFill>
                  <a:srgbClr val="00B050"/>
                </a:solidFill>
              </a:rPr>
              <a:t>waktu</a:t>
            </a:r>
            <a:r>
              <a:rPr lang="en-US" sz="7200" b="1" dirty="0">
                <a:solidFill>
                  <a:srgbClr val="00B050"/>
                </a:solidFill>
              </a:rPr>
              <a:t> paling lama 10 (</a:t>
            </a:r>
            <a:r>
              <a:rPr lang="en-US" sz="7200" b="1" dirty="0" err="1">
                <a:solidFill>
                  <a:srgbClr val="00B050"/>
                </a:solidFill>
              </a:rPr>
              <a:t>sepuluh</a:t>
            </a:r>
            <a:r>
              <a:rPr lang="en-US" sz="7200" b="1" dirty="0">
                <a:solidFill>
                  <a:srgbClr val="00B050"/>
                </a:solidFill>
              </a:rPr>
              <a:t>) </a:t>
            </a:r>
            <a:r>
              <a:rPr lang="en-US" sz="7200" b="1" dirty="0" err="1">
                <a:solidFill>
                  <a:srgbClr val="00B050"/>
                </a:solidFill>
              </a:rPr>
              <a:t>hari</a:t>
            </a:r>
            <a:r>
              <a:rPr lang="en-US" sz="7200" b="1" dirty="0">
                <a:solidFill>
                  <a:srgbClr val="00B050"/>
                </a:solidFill>
              </a:rPr>
              <a:t> </a:t>
            </a:r>
            <a:r>
              <a:rPr lang="en-US" sz="7200" b="1" dirty="0" err="1">
                <a:solidFill>
                  <a:srgbClr val="00B050"/>
                </a:solidFill>
              </a:rPr>
              <a:t>kerja</a:t>
            </a:r>
            <a:r>
              <a:rPr lang="en-US" sz="7200" b="1" dirty="0">
                <a:solidFill>
                  <a:srgbClr val="00B050"/>
                </a:solidFill>
              </a:rPr>
              <a:t> </a:t>
            </a:r>
            <a:r>
              <a:rPr lang="en-US" sz="7200" b="1" dirty="0" err="1">
                <a:solidFill>
                  <a:srgbClr val="00B050"/>
                </a:solidFill>
              </a:rPr>
              <a:t>sejak</a:t>
            </a:r>
            <a:r>
              <a:rPr lang="en-US" sz="7200" b="1" dirty="0">
                <a:solidFill>
                  <a:srgbClr val="00B050"/>
                </a:solidFill>
              </a:rPr>
              <a:t> </a:t>
            </a:r>
            <a:r>
              <a:rPr lang="en-US" sz="7200" b="1" dirty="0" err="1">
                <a:solidFill>
                  <a:srgbClr val="00B050"/>
                </a:solidFill>
              </a:rPr>
              <a:t>Gratifikasi</a:t>
            </a:r>
            <a:r>
              <a:rPr lang="en-US" sz="7200" b="1" dirty="0">
                <a:solidFill>
                  <a:srgbClr val="00B050"/>
                </a:solidFill>
              </a:rPr>
              <a:t> </a:t>
            </a:r>
            <a:r>
              <a:rPr lang="en-US" sz="7200" b="1" dirty="0" err="1">
                <a:solidFill>
                  <a:srgbClr val="00B050"/>
                </a:solidFill>
              </a:rPr>
              <a:t>diterima</a:t>
            </a:r>
            <a:r>
              <a:rPr lang="en-US" sz="7200" b="1" dirty="0">
                <a:solidFill>
                  <a:srgbClr val="00B050"/>
                </a:solidFill>
              </a:rPr>
              <a:t>/</a:t>
            </a:r>
            <a:r>
              <a:rPr lang="en-US" sz="7200" b="1" dirty="0" err="1">
                <a:solidFill>
                  <a:srgbClr val="00B050"/>
                </a:solidFill>
              </a:rPr>
              <a:t>ditolak</a:t>
            </a:r>
            <a:r>
              <a:rPr lang="en-US" sz="7200" b="1" dirty="0">
                <a:solidFill>
                  <a:srgbClr val="00B050"/>
                </a:solidFill>
              </a:rPr>
              <a:t>.</a:t>
            </a:r>
            <a:endParaRPr lang="id-ID" sz="7200" b="1" dirty="0">
              <a:solidFill>
                <a:srgbClr val="00B050"/>
              </a:solidFill>
            </a:endParaRPr>
          </a:p>
          <a:p>
            <a:pPr marL="268288" indent="-268288" algn="just">
              <a:buNone/>
            </a:pPr>
            <a:r>
              <a:rPr lang="en-US" sz="7200" dirty="0"/>
              <a:t>3. </a:t>
            </a:r>
            <a:r>
              <a:rPr lang="id-ID" sz="7200" dirty="0"/>
              <a:t>UPG meneruskan laporan yang diterimanya kepada KPK dalam jangka waktu 10 (sepuluh) hari kerja sejak laporan Gratifikasi diterima/ditolak.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73797" y="610003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erlin Sans FB Demi" pitchFamily="34" charset="0"/>
                <a:cs typeface="Aharoni" pitchFamily="2" charset="-79"/>
              </a:rPr>
              <a:t>U</a:t>
            </a:r>
            <a:r>
              <a:rPr lang="en-US" sz="4000" dirty="0">
                <a:solidFill>
                  <a:srgbClr val="FF0000"/>
                </a:solidFill>
                <a:latin typeface="Berlin Sans FB Demi" pitchFamily="34" charset="0"/>
                <a:cs typeface="Aharoni" pitchFamily="2" charset="-79"/>
              </a:rPr>
              <a:t>P</a:t>
            </a:r>
            <a:r>
              <a:rPr lang="en-US" sz="4000" dirty="0">
                <a:latin typeface="Berlin Sans FB Demi" pitchFamily="34" charset="0"/>
                <a:cs typeface="Aharoni" pitchFamily="2" charset="-79"/>
              </a:rPr>
              <a:t>G</a:t>
            </a:r>
            <a:endParaRPr lang="en-SG" sz="4000" dirty="0">
              <a:latin typeface="Berlin Sans FB Demi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69387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0358" y="0"/>
            <a:ext cx="13011150" cy="7086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6"/>
          <p:cNvSpPr/>
          <p:nvPr/>
        </p:nvSpPr>
        <p:spPr>
          <a:xfrm>
            <a:off x="11772800" y="191683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251520" y="354001"/>
            <a:ext cx="2051721" cy="9361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70C0"/>
                </a:solidFill>
              </a:rPr>
              <a:t>FORMULIR LAPORAN</a:t>
            </a:r>
            <a:r>
              <a:rPr lang="id-ID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310357" y="0"/>
            <a:ext cx="13011150" cy="3651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310359" y="6686016"/>
            <a:ext cx="13011151" cy="4005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98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12;p14">
            <a:extLst>
              <a:ext uri="{FF2B5EF4-FFF2-40B4-BE49-F238E27FC236}">
                <a16:creationId xmlns:a16="http://schemas.microsoft.com/office/drawing/2014/main" id="{80F185E8-9EC1-1372-4A79-0BE6DA63B9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/>
          <a:lstStyle>
            <a:lvl1pPr>
              <a:defRPr sz="2031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685817" indent="-263776">
              <a:defRPr sz="2031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055103" indent="-211021">
              <a:defRPr sz="2031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477145" indent="-211021">
              <a:defRPr sz="2031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1899186" indent="-211021">
              <a:defRPr sz="2031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2031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2031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2031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2031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CF3FA38-8A63-4B97-A0BA-38E824644499}" type="slidenum">
              <a:rPr lang="en-US" altLang="en-US" sz="1108">
                <a:solidFill>
                  <a:srgbClr val="B5A788"/>
                </a:solidFill>
              </a:rPr>
              <a:pPr/>
              <a:t>3</a:t>
            </a:fld>
            <a:endParaRPr lang="en-US" altLang="en-US" sz="1108">
              <a:solidFill>
                <a:srgbClr val="B5A788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FA7B57-A00F-1E99-889C-4E852C94BBCA}"/>
              </a:ext>
            </a:extLst>
          </p:cNvPr>
          <p:cNvSpPr txBox="1"/>
          <p:nvPr/>
        </p:nvSpPr>
        <p:spPr>
          <a:xfrm>
            <a:off x="830873" y="1569911"/>
            <a:ext cx="7766774" cy="21757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lvl1pPr marL="285750" indent="-285750">
              <a:defRPr sz="2200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ID" altLang="en-US" sz="1846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Misi</a:t>
            </a:r>
            <a:r>
              <a:rPr lang="en-ID" altLang="en-US" sz="1846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: </a:t>
            </a:r>
            <a:r>
              <a:rPr lang="en-ID" altLang="en-US" sz="1846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Mempercepat</a:t>
            </a:r>
            <a:r>
              <a:rPr lang="en-ID" altLang="en-US" sz="1846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ID" altLang="en-US" sz="1846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Pelaksanaan</a:t>
            </a:r>
            <a:r>
              <a:rPr lang="en-ID" altLang="en-US" sz="1846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Reformasi   </a:t>
            </a:r>
            <a:r>
              <a:rPr lang="en-ID" altLang="en-US" sz="1846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Birokrasi</a:t>
            </a:r>
            <a:r>
              <a:rPr lang="en-ID" altLang="en-US" sz="1846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di   </a:t>
            </a:r>
            <a:r>
              <a:rPr lang="en-ID" altLang="en-US" sz="1846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</a:t>
            </a:r>
            <a:r>
              <a:rPr lang="en-ID" altLang="en-US" sz="1846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altLang="en-US" sz="1846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Kabupaten</a:t>
            </a:r>
            <a:r>
              <a:rPr lang="en-ID" altLang="en-US" sz="1846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Wonogiri.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ID" altLang="en-US" sz="1662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Indikator</a:t>
            </a:r>
            <a:r>
              <a:rPr lang="en-ID" altLang="en-US" sz="1662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altLang="en-US" sz="1662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ID" altLang="en-US" sz="1662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: </a:t>
            </a:r>
            <a:r>
              <a:rPr lang="en-ID" altLang="en-US" sz="2215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Indeks</a:t>
            </a:r>
            <a:r>
              <a:rPr lang="en-ID" altLang="en-US" sz="2215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Reformasi </a:t>
            </a:r>
            <a:r>
              <a:rPr lang="en-ID" altLang="en-US" sz="2215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Birokrasi</a:t>
            </a:r>
            <a:r>
              <a:rPr lang="en-ID" altLang="en-US" sz="1662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ID" altLang="en-US" sz="1662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Sasaran</a:t>
            </a:r>
            <a:r>
              <a:rPr lang="en-ID" altLang="en-US" sz="1662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: </a:t>
            </a:r>
            <a:r>
              <a:rPr lang="en-ID" altLang="en-US" sz="1662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Terwujudnya</a:t>
            </a:r>
            <a:r>
              <a:rPr lang="en-ID" altLang="en-US" sz="1662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ID" altLang="en-US" sz="1662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birokrasi</a:t>
            </a:r>
            <a:r>
              <a:rPr lang="en-ID" altLang="en-US" sz="1662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yang  </a:t>
            </a:r>
            <a:r>
              <a:rPr lang="en-ID" altLang="en-US" sz="1662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bersih</a:t>
            </a:r>
            <a:r>
              <a:rPr lang="en-ID" altLang="en-US" sz="1662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ID" altLang="en-US" sz="1662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akuntabel</a:t>
            </a:r>
            <a:r>
              <a:rPr lang="en-ID" altLang="en-US" sz="1662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</a:p>
          <a:p>
            <a:pPr marL="0" indent="0" algn="just">
              <a:lnSpc>
                <a:spcPct val="150000"/>
              </a:lnSpc>
              <a:defRPr/>
            </a:pPr>
            <a:r>
              <a:rPr lang="en-ID" altLang="en-US" sz="1662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   </a:t>
            </a:r>
            <a:r>
              <a:rPr lang="en-ID" altLang="en-US" sz="1662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kapabel</a:t>
            </a:r>
            <a:r>
              <a:rPr lang="en-ID" altLang="en-US" sz="1662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altLang="en-US" sz="1662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pelayanan</a:t>
            </a:r>
            <a:r>
              <a:rPr lang="en-ID" altLang="en-US" sz="1662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altLang="en-US" sz="1662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publik</a:t>
            </a:r>
            <a:r>
              <a:rPr lang="en-ID" altLang="en-US" sz="1662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prima.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496AA4E-6AC8-681A-ED57-37F3E1FDEF69}"/>
              </a:ext>
            </a:extLst>
          </p:cNvPr>
          <p:cNvSpPr txBox="1">
            <a:spLocks/>
          </p:cNvSpPr>
          <p:nvPr/>
        </p:nvSpPr>
        <p:spPr>
          <a:xfrm>
            <a:off x="716573" y="703385"/>
            <a:ext cx="7596554" cy="901212"/>
          </a:xfrm>
          <a:prstGeom prst="rect">
            <a:avLst/>
          </a:prstGeom>
        </p:spPr>
        <p:txBody>
          <a:bodyPr/>
          <a:lstStyle/>
          <a:p>
            <a:pPr algn="ctr">
              <a:buClr>
                <a:srgbClr val="000000"/>
              </a:buClr>
              <a:defRPr/>
            </a:pPr>
            <a:r>
              <a:rPr lang="en-US" sz="2585" b="1" kern="0" dirty="0">
                <a:solidFill>
                  <a:srgbClr val="000000"/>
                </a:solidFill>
                <a:latin typeface="Titillium Web" charset="0"/>
                <a:sym typeface="Arial"/>
              </a:rPr>
              <a:t>RPJMD KAB WONOGIRI TAHUN 2021-2026</a:t>
            </a:r>
          </a:p>
          <a:p>
            <a:pPr algn="ctr">
              <a:buClr>
                <a:srgbClr val="000000"/>
              </a:buClr>
              <a:defRPr/>
            </a:pPr>
            <a:r>
              <a:rPr lang="en-US" sz="2215" b="1" kern="0" dirty="0">
                <a:solidFill>
                  <a:srgbClr val="000000"/>
                </a:solidFill>
                <a:latin typeface="Titillium Web" charset="0"/>
                <a:sym typeface="Arial"/>
              </a:rPr>
              <a:t>(</a:t>
            </a:r>
            <a:r>
              <a:rPr lang="en-US" sz="2215" b="1" kern="0" dirty="0" err="1">
                <a:solidFill>
                  <a:srgbClr val="000000"/>
                </a:solidFill>
                <a:latin typeface="Titillium Web" charset="0"/>
                <a:sym typeface="Arial"/>
              </a:rPr>
              <a:t>Perda</a:t>
            </a:r>
            <a:r>
              <a:rPr lang="en-US" sz="2215" b="1" kern="0" dirty="0">
                <a:solidFill>
                  <a:srgbClr val="000000"/>
                </a:solidFill>
                <a:latin typeface="Titillium Web" charset="0"/>
                <a:sym typeface="Arial"/>
              </a:rPr>
              <a:t> No. 6 </a:t>
            </a:r>
            <a:r>
              <a:rPr lang="en-US" sz="2215" b="1" kern="0" dirty="0" err="1">
                <a:solidFill>
                  <a:srgbClr val="000000"/>
                </a:solidFill>
                <a:latin typeface="Titillium Web" charset="0"/>
                <a:sym typeface="Arial"/>
              </a:rPr>
              <a:t>Tahun</a:t>
            </a:r>
            <a:r>
              <a:rPr lang="en-US" sz="2215" b="1" kern="0" dirty="0">
                <a:solidFill>
                  <a:srgbClr val="000000"/>
                </a:solidFill>
                <a:latin typeface="Titillium Web" charset="0"/>
                <a:sym typeface="Arial"/>
              </a:rPr>
              <a:t> 2021)</a:t>
            </a:r>
            <a:r>
              <a:rPr lang="id-ID" sz="2215" b="1" kern="0" dirty="0">
                <a:solidFill>
                  <a:srgbClr val="000000"/>
                </a:solidFill>
                <a:latin typeface="Titillium Web" charset="0"/>
                <a:sym typeface="Arial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2E66A3-7F73-B6D0-AD7E-79A41EE730C0}"/>
              </a:ext>
            </a:extLst>
          </p:cNvPr>
          <p:cNvSpPr txBox="1"/>
          <p:nvPr/>
        </p:nvSpPr>
        <p:spPr>
          <a:xfrm>
            <a:off x="1403648" y="4187332"/>
            <a:ext cx="6696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id-ID" sz="1800" b="1" dirty="0">
                <a:solidFill>
                  <a:schemeClr val="tx1"/>
                </a:solidFill>
              </a:rPr>
              <a:t>P</a:t>
            </a:r>
            <a:r>
              <a:rPr lang="en-US" sz="1800" b="1" dirty="0">
                <a:solidFill>
                  <a:schemeClr val="tx1"/>
                </a:solidFill>
              </a:rPr>
              <a:t>P</a:t>
            </a:r>
            <a:r>
              <a:rPr lang="en-US" sz="1800" b="1" dirty="0"/>
              <a:t> No. 72 </a:t>
            </a:r>
            <a:r>
              <a:rPr lang="en-US" sz="1800" b="1" dirty="0" err="1"/>
              <a:t>Tahun</a:t>
            </a:r>
            <a:r>
              <a:rPr lang="en-US" sz="1800" b="1" dirty="0"/>
              <a:t> 2019 </a:t>
            </a:r>
            <a:r>
              <a:rPr lang="en-US" sz="1800" b="1" dirty="0" err="1"/>
              <a:t>Tentang</a:t>
            </a:r>
            <a:r>
              <a:rPr lang="en-US" sz="1800" b="1" dirty="0"/>
              <a:t> </a:t>
            </a:r>
            <a:r>
              <a:rPr lang="en-US" sz="1800" b="1" dirty="0" err="1"/>
              <a:t>Perubahan</a:t>
            </a:r>
            <a:r>
              <a:rPr lang="en-US" sz="1800" b="1" dirty="0"/>
              <a:t> Atas PP No 18 </a:t>
            </a:r>
            <a:r>
              <a:rPr lang="en-US" b="1" dirty="0" err="1"/>
              <a:t>T</a:t>
            </a:r>
            <a:r>
              <a:rPr lang="en-US" sz="1800" b="1" dirty="0" err="1"/>
              <a:t>ahun</a:t>
            </a:r>
            <a:r>
              <a:rPr lang="en-US" sz="1800" b="1" dirty="0"/>
              <a:t> 2016 </a:t>
            </a:r>
            <a:r>
              <a:rPr lang="en-US" sz="1800" b="1" dirty="0" err="1"/>
              <a:t>Tentang</a:t>
            </a:r>
            <a:r>
              <a:rPr lang="en-US" sz="1800" b="1" dirty="0"/>
              <a:t> </a:t>
            </a:r>
            <a:r>
              <a:rPr lang="en-US" sz="1800" b="1" dirty="0" err="1"/>
              <a:t>Perangkat</a:t>
            </a:r>
            <a:r>
              <a:rPr lang="en-US" sz="1800" b="1" dirty="0"/>
              <a:t> Daerah.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EC68F2-C473-E37B-B8FD-FE3E97B9D867}"/>
              </a:ext>
            </a:extLst>
          </p:cNvPr>
          <p:cNvSpPr txBox="1"/>
          <p:nvPr/>
        </p:nvSpPr>
        <p:spPr>
          <a:xfrm>
            <a:off x="819514" y="5085184"/>
            <a:ext cx="7766774" cy="8918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lvl1pPr marL="285750" indent="-285750">
              <a:defRPr sz="2200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lnSpc>
                <a:spcPct val="150000"/>
              </a:lnSpc>
              <a:defRPr/>
            </a:pPr>
            <a:r>
              <a:rPr lang="en-US" altLang="en-US" sz="1846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D" altLang="en-US" sz="1846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nspektorat</a:t>
            </a:r>
            <a:r>
              <a:rPr lang="en-ID" altLang="en-US" sz="1846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Daerah </a:t>
            </a:r>
            <a:r>
              <a:rPr lang="en-ID" altLang="en-US" sz="1846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Kab</a:t>
            </a:r>
            <a:r>
              <a:rPr lang="en-ID" altLang="en-US" sz="1846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/Kota </a:t>
            </a:r>
            <a:r>
              <a:rPr lang="en-ID" altLang="en-US" sz="1846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melaksanakan</a:t>
            </a:r>
            <a:r>
              <a:rPr lang="en-ID" altLang="en-US" sz="1846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altLang="en-US" sz="1846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koordinasi</a:t>
            </a:r>
            <a:r>
              <a:rPr lang="en-ID" altLang="en-US" sz="1846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altLang="en-US" sz="1846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pencegahan</a:t>
            </a:r>
            <a:r>
              <a:rPr lang="en-ID" altLang="en-US" sz="1846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altLang="en-US" sz="1846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tindak</a:t>
            </a:r>
            <a:r>
              <a:rPr lang="en-ID" altLang="en-US" sz="1846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altLang="en-US" sz="1846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pidana</a:t>
            </a:r>
            <a:r>
              <a:rPr lang="en-ID" altLang="en-US" sz="1846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altLang="en-US" sz="1846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korupsi</a:t>
            </a:r>
            <a:r>
              <a:rPr lang="en-ID" altLang="en-US" sz="1846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2656"/>
            <a:ext cx="7919428" cy="72008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TINDAK LANJUT PELAPORAN GRATIFIKASI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8" y="1340768"/>
            <a:ext cx="7886700" cy="43513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457200" lvl="0" indent="-457200" algn="just" fontAlgn="base">
              <a:buAutoNum type="arabicPeriod"/>
            </a:pPr>
            <a:r>
              <a:rPr lang="en-US" sz="2200" dirty="0" err="1"/>
              <a:t>Penetapan</a:t>
            </a:r>
            <a:r>
              <a:rPr lang="en-US" sz="2200" dirty="0"/>
              <a:t> status </a:t>
            </a:r>
            <a:r>
              <a:rPr lang="en-US" sz="2200" dirty="0" err="1"/>
              <a:t>kepemilikan</a:t>
            </a:r>
            <a:r>
              <a:rPr lang="en-US" sz="2200" dirty="0"/>
              <a:t> </a:t>
            </a:r>
            <a:r>
              <a:rPr lang="en-US" sz="2200" dirty="0" err="1"/>
              <a:t>Gratifikasi</a:t>
            </a:r>
            <a:r>
              <a:rPr lang="en-US" sz="2200" dirty="0"/>
              <a:t> </a:t>
            </a:r>
            <a:r>
              <a:rPr lang="en-US" sz="2200" dirty="0" err="1"/>
              <a:t>ditetapkan</a:t>
            </a:r>
            <a:r>
              <a:rPr lang="en-US" sz="2200" dirty="0"/>
              <a:t> oleh KPK </a:t>
            </a:r>
            <a:r>
              <a:rPr lang="en-US" sz="2200" dirty="0" err="1"/>
              <a:t>berupa</a:t>
            </a:r>
            <a:r>
              <a:rPr lang="en-US" sz="2200" dirty="0"/>
              <a:t>: </a:t>
            </a:r>
            <a:endParaRPr lang="id-ID" sz="2200" dirty="0"/>
          </a:p>
          <a:p>
            <a:pPr marL="538163" lvl="1" indent="-269875" algn="just" fontAlgn="base">
              <a:buFont typeface="+mj-lt"/>
              <a:buAutoNum type="alphaLcPeriod"/>
            </a:pPr>
            <a:r>
              <a:rPr lang="en-US" sz="2200" dirty="0" err="1"/>
              <a:t>Gratifikasi</a:t>
            </a:r>
            <a:r>
              <a:rPr lang="en-US" sz="2200" dirty="0"/>
              <a:t> </a:t>
            </a:r>
            <a:r>
              <a:rPr lang="en-US" sz="2200" dirty="0" err="1"/>
              <a:t>milik</a:t>
            </a:r>
            <a:r>
              <a:rPr lang="en-US" sz="2200" dirty="0"/>
              <a:t> </a:t>
            </a:r>
            <a:r>
              <a:rPr lang="en-US" sz="2200" dirty="0" err="1"/>
              <a:t>penerima</a:t>
            </a:r>
            <a:r>
              <a:rPr lang="en-US" sz="2200" dirty="0"/>
              <a:t>; </a:t>
            </a:r>
            <a:r>
              <a:rPr lang="en-US" sz="2200" dirty="0" err="1"/>
              <a:t>atau</a:t>
            </a:r>
            <a:endParaRPr lang="id-ID" sz="2200" dirty="0"/>
          </a:p>
          <a:p>
            <a:pPr marL="538163" lvl="1" indent="-269875" algn="just" fontAlgn="base">
              <a:buFont typeface="+mj-lt"/>
              <a:buAutoNum type="alphaLcPeriod"/>
            </a:pPr>
            <a:r>
              <a:rPr lang="en-US" sz="2200" dirty="0" err="1"/>
              <a:t>Gratifikasi</a:t>
            </a:r>
            <a:r>
              <a:rPr lang="en-US" sz="2200" dirty="0"/>
              <a:t> </a:t>
            </a:r>
            <a:r>
              <a:rPr lang="en-US" sz="2200" dirty="0" err="1"/>
              <a:t>milik</a:t>
            </a:r>
            <a:r>
              <a:rPr lang="en-US" sz="2200" dirty="0"/>
              <a:t> Negara. </a:t>
            </a:r>
            <a:endParaRPr lang="id-ID" sz="2200" dirty="0"/>
          </a:p>
          <a:p>
            <a:pPr marL="268288" indent="-268288" algn="just" fontAlgn="base">
              <a:buNone/>
            </a:pPr>
            <a:r>
              <a:rPr lang="en-US" sz="2200" dirty="0"/>
              <a:t>2. </a:t>
            </a:r>
            <a:r>
              <a:rPr lang="en-US" sz="2200" dirty="0" err="1"/>
              <a:t>Terhadap</a:t>
            </a:r>
            <a:r>
              <a:rPr lang="en-US" sz="2200" dirty="0"/>
              <a:t> </a:t>
            </a:r>
            <a:r>
              <a:rPr lang="en-US" sz="2200" dirty="0" err="1"/>
              <a:t>Gratifikasi</a:t>
            </a:r>
            <a:r>
              <a:rPr lang="en-US" sz="2200" dirty="0"/>
              <a:t> yang </a:t>
            </a:r>
            <a:r>
              <a:rPr lang="en-US" sz="2200" dirty="0" err="1"/>
              <a:t>telah</a:t>
            </a:r>
            <a:r>
              <a:rPr lang="en-US" sz="2200" dirty="0"/>
              <a:t> </a:t>
            </a:r>
            <a:r>
              <a:rPr lang="en-US" sz="2200" dirty="0" err="1"/>
              <a:t>ditetapkan</a:t>
            </a:r>
            <a:r>
              <a:rPr lang="en-US" sz="2200" dirty="0"/>
              <a:t> </a:t>
            </a:r>
            <a:r>
              <a:rPr lang="en-US" sz="2200" dirty="0" err="1"/>
              <a:t>berstatus</a:t>
            </a:r>
            <a:r>
              <a:rPr lang="en-US" sz="2200" dirty="0"/>
              <a:t> </a:t>
            </a:r>
            <a:r>
              <a:rPr lang="en-US" sz="2200" dirty="0" err="1"/>
              <a:t>milik</a:t>
            </a:r>
            <a:r>
              <a:rPr lang="en-US" sz="2200" dirty="0"/>
              <a:t> </a:t>
            </a:r>
            <a:r>
              <a:rPr lang="en-US" sz="2200" dirty="0" err="1"/>
              <a:t>negara</a:t>
            </a:r>
            <a:r>
              <a:rPr lang="en-US" sz="2200" dirty="0"/>
              <a:t>, UPG </a:t>
            </a:r>
            <a:r>
              <a:rPr lang="en-US" sz="2200" dirty="0" err="1"/>
              <a:t>menindaklanjuti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hal-hal</a:t>
            </a:r>
            <a:r>
              <a:rPr lang="en-US" sz="2200" dirty="0"/>
              <a:t> </a:t>
            </a:r>
            <a:r>
              <a:rPr lang="en-US" sz="2200" dirty="0" err="1"/>
              <a:t>sebagai</a:t>
            </a:r>
            <a:r>
              <a:rPr lang="en-US" sz="2200" dirty="0"/>
              <a:t> </a:t>
            </a:r>
            <a:r>
              <a:rPr lang="en-US" sz="2200" dirty="0" err="1"/>
              <a:t>berikut</a:t>
            </a:r>
            <a:r>
              <a:rPr lang="id-ID" sz="2200" dirty="0"/>
              <a:t> :</a:t>
            </a:r>
          </a:p>
          <a:p>
            <a:pPr marL="538163" lvl="1" indent="-269875" algn="just" fontAlgn="base">
              <a:buNone/>
            </a:pPr>
            <a:r>
              <a:rPr lang="en-US" sz="2200" dirty="0"/>
              <a:t>a. 	</a:t>
            </a:r>
            <a:r>
              <a:rPr lang="en-US" sz="2200" dirty="0" err="1"/>
              <a:t>Apabila</a:t>
            </a:r>
            <a:r>
              <a:rPr lang="en-US" sz="2200" dirty="0"/>
              <a:t> </a:t>
            </a:r>
            <a:r>
              <a:rPr lang="en-US" sz="2200" dirty="0" err="1"/>
              <a:t>pelaporan</a:t>
            </a:r>
            <a:r>
              <a:rPr lang="en-US" sz="2200" dirty="0"/>
              <a:t> </a:t>
            </a:r>
            <a:r>
              <a:rPr lang="en-US" sz="2200" dirty="0" err="1"/>
              <a:t>Gratifikasi</a:t>
            </a:r>
            <a:r>
              <a:rPr lang="en-US" sz="2200" dirty="0"/>
              <a:t> </a:t>
            </a:r>
            <a:r>
              <a:rPr lang="en-US" sz="2200" dirty="0" err="1"/>
              <a:t>telah</a:t>
            </a:r>
            <a:r>
              <a:rPr lang="en-US" sz="2200" dirty="0"/>
              <a:t> </a:t>
            </a:r>
            <a:r>
              <a:rPr lang="en-US" sz="2200" dirty="0" err="1"/>
              <a:t>disertai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penyerahan</a:t>
            </a:r>
            <a:r>
              <a:rPr lang="en-US" sz="2200" dirty="0"/>
              <a:t> </a:t>
            </a:r>
            <a:r>
              <a:rPr lang="en-US" sz="2200" dirty="0" err="1"/>
              <a:t>uang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/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barang</a:t>
            </a:r>
            <a:r>
              <a:rPr lang="en-US" sz="2200" dirty="0"/>
              <a:t>, </a:t>
            </a:r>
            <a:r>
              <a:rPr lang="en-US" sz="2200" dirty="0" err="1"/>
              <a:t>maka</a:t>
            </a:r>
            <a:r>
              <a:rPr lang="en-US" sz="2200" dirty="0"/>
              <a:t> UPG </a:t>
            </a:r>
            <a:r>
              <a:rPr lang="en-US" sz="2200" dirty="0" err="1"/>
              <a:t>berkoordinasi</a:t>
            </a:r>
            <a:r>
              <a:rPr lang="en-US" sz="2200" dirty="0"/>
              <a:t> </a:t>
            </a:r>
            <a:r>
              <a:rPr lang="en-US" sz="2200" dirty="0" err="1"/>
              <a:t>kepada</a:t>
            </a:r>
            <a:r>
              <a:rPr lang="en-US" sz="2200" dirty="0"/>
              <a:t> KPK agar </a:t>
            </a:r>
            <a:r>
              <a:rPr lang="en-US" sz="2200" dirty="0" err="1"/>
              <a:t>uang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/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barang</a:t>
            </a:r>
            <a:r>
              <a:rPr lang="en-US" sz="2200" dirty="0"/>
              <a:t> </a:t>
            </a:r>
            <a:r>
              <a:rPr lang="en-US" sz="2200" dirty="0" err="1"/>
              <a:t>tersebut</a:t>
            </a:r>
            <a:r>
              <a:rPr lang="en-US" sz="2200" dirty="0"/>
              <a:t> </a:t>
            </a:r>
            <a:r>
              <a:rPr lang="en-US" sz="2200" dirty="0" err="1"/>
              <a:t>disalurkan</a:t>
            </a:r>
            <a:r>
              <a:rPr lang="en-US" sz="2200" dirty="0"/>
              <a:t> </a:t>
            </a:r>
            <a:r>
              <a:rPr lang="en-US" sz="2200" dirty="0" err="1"/>
              <a:t>sesuai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ketentuan</a:t>
            </a:r>
            <a:r>
              <a:rPr lang="en-US" sz="2200" dirty="0"/>
              <a:t> </a:t>
            </a:r>
            <a:r>
              <a:rPr lang="en-US" sz="2200" dirty="0" err="1"/>
              <a:t>peraturan</a:t>
            </a:r>
            <a:r>
              <a:rPr lang="en-US" sz="2200" dirty="0"/>
              <a:t> </a:t>
            </a:r>
            <a:r>
              <a:rPr lang="en-US" sz="2200" dirty="0" err="1"/>
              <a:t>perundang-undangan</a:t>
            </a:r>
            <a:r>
              <a:rPr lang="en-US" sz="2200" dirty="0"/>
              <a:t>; </a:t>
            </a:r>
            <a:endParaRPr lang="id-ID" sz="2200" dirty="0"/>
          </a:p>
          <a:p>
            <a:pPr marL="538163" lvl="1" indent="-269875" algn="just" fontAlgn="base">
              <a:buNone/>
            </a:pPr>
            <a:r>
              <a:rPr lang="en-US" sz="2200" dirty="0"/>
              <a:t>b. </a:t>
            </a:r>
            <a:r>
              <a:rPr lang="en-US" sz="2200" dirty="0" err="1"/>
              <a:t>Apabila</a:t>
            </a:r>
            <a:r>
              <a:rPr lang="en-US" sz="2200" dirty="0"/>
              <a:t> </a:t>
            </a:r>
            <a:r>
              <a:rPr lang="en-US" sz="2200" dirty="0" err="1"/>
              <a:t>pelaporan</a:t>
            </a:r>
            <a:r>
              <a:rPr lang="en-US" sz="2200" dirty="0"/>
              <a:t> </a:t>
            </a:r>
            <a:r>
              <a:rPr lang="en-US" sz="2200" dirty="0" err="1"/>
              <a:t>Gratifikasi</a:t>
            </a:r>
            <a:r>
              <a:rPr lang="en-US" sz="2200" dirty="0"/>
              <a:t>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disertai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penyerahan</a:t>
            </a:r>
            <a:r>
              <a:rPr lang="en-US" sz="2200" dirty="0"/>
              <a:t> </a:t>
            </a:r>
            <a:r>
              <a:rPr lang="en-US" sz="2200" dirty="0" err="1"/>
              <a:t>uang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/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barang</a:t>
            </a:r>
            <a:r>
              <a:rPr lang="en-US" sz="2200" dirty="0"/>
              <a:t>, </a:t>
            </a:r>
            <a:r>
              <a:rPr lang="en-US" sz="2200" dirty="0" err="1"/>
              <a:t>maka</a:t>
            </a:r>
            <a:r>
              <a:rPr lang="en-US" sz="2200" dirty="0"/>
              <a:t> </a:t>
            </a:r>
            <a:r>
              <a:rPr lang="en-US" sz="2200" dirty="0" err="1"/>
              <a:t>pelapor</a:t>
            </a:r>
            <a:r>
              <a:rPr lang="en-US" sz="2200" dirty="0"/>
              <a:t> </a:t>
            </a:r>
            <a:r>
              <a:rPr lang="en-US" sz="2200" dirty="0" err="1"/>
              <a:t>wajib</a:t>
            </a:r>
            <a:r>
              <a:rPr lang="en-US" sz="2200" dirty="0"/>
              <a:t> </a:t>
            </a:r>
            <a:r>
              <a:rPr lang="en-US" sz="2200" dirty="0" err="1"/>
              <a:t>menyampaikan</a:t>
            </a:r>
            <a:r>
              <a:rPr lang="en-US" sz="2200" dirty="0"/>
              <a:t> </a:t>
            </a:r>
            <a:r>
              <a:rPr lang="en-US" sz="2200" dirty="0" err="1"/>
              <a:t>Gratifikasi</a:t>
            </a:r>
            <a:r>
              <a:rPr lang="en-US" sz="2200" dirty="0"/>
              <a:t> </a:t>
            </a:r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dirty="0" err="1"/>
              <a:t>langsung</a:t>
            </a:r>
            <a:r>
              <a:rPr lang="en-US" sz="2200" dirty="0"/>
              <a:t> </a:t>
            </a:r>
            <a:r>
              <a:rPr lang="en-US" sz="2200" dirty="0" err="1"/>
              <a:t>kepada</a:t>
            </a:r>
            <a:r>
              <a:rPr lang="en-US" sz="2200" dirty="0"/>
              <a:t> KPK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melalui</a:t>
            </a:r>
            <a:r>
              <a:rPr lang="en-US" sz="2200" dirty="0"/>
              <a:t> UPG;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endParaRPr lang="id-ID" sz="2200" dirty="0"/>
          </a:p>
          <a:p>
            <a:pPr marL="538163" lvl="1" indent="-269875" algn="just" fontAlgn="base">
              <a:buNone/>
            </a:pPr>
            <a:r>
              <a:rPr lang="en-US" sz="2200" dirty="0"/>
              <a:t>c. 	</a:t>
            </a:r>
            <a:r>
              <a:rPr lang="en-US" sz="2200" dirty="0" err="1"/>
              <a:t>Penyerahan</a:t>
            </a:r>
            <a:r>
              <a:rPr lang="en-US" sz="2200" dirty="0"/>
              <a:t> </a:t>
            </a:r>
            <a:r>
              <a:rPr lang="en-US" sz="2200" dirty="0" err="1"/>
              <a:t>Gratifikasi</a:t>
            </a:r>
            <a:r>
              <a:rPr lang="en-US" sz="2200" dirty="0"/>
              <a:t> </a:t>
            </a:r>
            <a:r>
              <a:rPr lang="en-US" sz="2200" dirty="0" err="1"/>
              <a:t>sebagaimana</a:t>
            </a:r>
            <a:r>
              <a:rPr lang="en-US" sz="2200" dirty="0"/>
              <a:t> </a:t>
            </a:r>
            <a:r>
              <a:rPr lang="en-US" sz="2200" dirty="0" err="1"/>
              <a:t>dimaksud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huruf</a:t>
            </a:r>
            <a:r>
              <a:rPr lang="en-US" sz="2200" dirty="0"/>
              <a:t> b, </a:t>
            </a:r>
            <a:r>
              <a:rPr lang="en-US" sz="2200" dirty="0" err="1"/>
              <a:t>sepenuhnya</a:t>
            </a:r>
            <a:r>
              <a:rPr lang="en-US" sz="2200" dirty="0"/>
              <a:t> </a:t>
            </a:r>
            <a:r>
              <a:rPr lang="en-US" sz="2200" dirty="0" err="1"/>
              <a:t>merupakan</a:t>
            </a:r>
            <a:r>
              <a:rPr lang="en-US" sz="2200" dirty="0"/>
              <a:t> </a:t>
            </a:r>
            <a:r>
              <a:rPr lang="en-US" sz="2200" dirty="0" err="1"/>
              <a:t>kewajiban</a:t>
            </a:r>
            <a:r>
              <a:rPr lang="en-US" sz="2200" dirty="0"/>
              <a:t> </a:t>
            </a:r>
            <a:r>
              <a:rPr lang="en-US" sz="2200" dirty="0" err="1"/>
              <a:t>pelapor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wajib</a:t>
            </a:r>
            <a:r>
              <a:rPr lang="en-US" sz="2200" dirty="0"/>
              <a:t> </a:t>
            </a:r>
            <a:r>
              <a:rPr lang="en-US" sz="2200" dirty="0" err="1"/>
              <a:t>disampaikan</a:t>
            </a:r>
            <a:r>
              <a:rPr lang="en-US" sz="2200" dirty="0"/>
              <a:t> paling </a:t>
            </a:r>
            <a:r>
              <a:rPr lang="en-US" sz="2200" dirty="0" err="1"/>
              <a:t>lambat</a:t>
            </a:r>
            <a:r>
              <a:rPr lang="en-US" sz="2200" dirty="0"/>
              <a:t> 7 (</a:t>
            </a:r>
            <a:r>
              <a:rPr lang="en-US" sz="2200" dirty="0" err="1"/>
              <a:t>tujuh</a:t>
            </a:r>
            <a:r>
              <a:rPr lang="en-US" sz="2200" dirty="0"/>
              <a:t>) </a:t>
            </a:r>
            <a:r>
              <a:rPr lang="en-US" sz="2200" dirty="0" err="1"/>
              <a:t>hari</a:t>
            </a:r>
            <a:r>
              <a:rPr lang="en-US" sz="2200" dirty="0"/>
              <a:t> </a:t>
            </a:r>
            <a:r>
              <a:rPr lang="en-US" sz="2200" dirty="0" err="1"/>
              <a:t>kerja</a:t>
            </a:r>
            <a:r>
              <a:rPr lang="en-US" sz="2200" dirty="0"/>
              <a:t> </a:t>
            </a:r>
            <a:r>
              <a:rPr lang="en-US" sz="2200" dirty="0" err="1"/>
              <a:t>sejak</a:t>
            </a:r>
            <a:r>
              <a:rPr lang="en-US" sz="2200" dirty="0"/>
              <a:t> </a:t>
            </a:r>
            <a:r>
              <a:rPr lang="en-US" sz="2200" dirty="0" err="1"/>
              <a:t>diterima</a:t>
            </a:r>
            <a:r>
              <a:rPr lang="en-US" sz="2200" dirty="0"/>
              <a:t> </a:t>
            </a:r>
            <a:r>
              <a:rPr lang="en-US" sz="2200" dirty="0" err="1"/>
              <a:t>Surat</a:t>
            </a:r>
            <a:r>
              <a:rPr lang="en-US" sz="2200" dirty="0"/>
              <a:t> </a:t>
            </a:r>
            <a:r>
              <a:rPr lang="en-US" sz="2200" dirty="0" err="1"/>
              <a:t>Keputusan</a:t>
            </a:r>
            <a:r>
              <a:rPr lang="en-US" sz="2200" dirty="0"/>
              <a:t> </a:t>
            </a:r>
            <a:r>
              <a:rPr lang="en-US" sz="2200" dirty="0" err="1"/>
              <a:t>Penetapan</a:t>
            </a:r>
            <a:r>
              <a:rPr lang="en-US" sz="2200" dirty="0"/>
              <a:t> </a:t>
            </a:r>
            <a:r>
              <a:rPr lang="en-US" sz="2200" dirty="0" err="1"/>
              <a:t>Kepemilikan</a:t>
            </a:r>
            <a:r>
              <a:rPr lang="en-US" sz="2200" dirty="0"/>
              <a:t> </a:t>
            </a:r>
            <a:r>
              <a:rPr lang="en-US" sz="2200" dirty="0" err="1"/>
              <a:t>Gratifikasi</a:t>
            </a:r>
            <a:r>
              <a:rPr lang="en-US" sz="2200" dirty="0"/>
              <a:t> </a:t>
            </a:r>
            <a:r>
              <a:rPr lang="en-US" sz="2200" dirty="0" err="1"/>
              <a:t>oleh</a:t>
            </a:r>
            <a:r>
              <a:rPr lang="en-US" sz="2200" dirty="0"/>
              <a:t> </a:t>
            </a:r>
            <a:r>
              <a:rPr lang="en-US" sz="2200" dirty="0" err="1"/>
              <a:t>pelapor</a:t>
            </a:r>
            <a:r>
              <a:rPr lang="en-US" sz="2200" dirty="0"/>
              <a:t>.</a:t>
            </a:r>
            <a:endParaRPr lang="id-ID" sz="2200" dirty="0"/>
          </a:p>
          <a:p>
            <a:pPr algn="just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198274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2656"/>
            <a:ext cx="7919428" cy="72008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TINDAK LANJUT PELAPORAN GRATIFIKASI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8" y="1196752"/>
            <a:ext cx="7886700" cy="504056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268288" lvl="0" indent="-268288" fontAlgn="base">
              <a:buNone/>
            </a:pPr>
            <a:r>
              <a:rPr lang="en-US" sz="1800" dirty="0"/>
              <a:t>1. </a:t>
            </a:r>
            <a:r>
              <a:rPr lang="en-US" sz="1600" dirty="0"/>
              <a:t>	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Gratifikasi</a:t>
            </a:r>
            <a:r>
              <a:rPr lang="en-US" sz="1600" dirty="0"/>
              <a:t> yang </a:t>
            </a:r>
            <a:r>
              <a:rPr lang="en-US" sz="1600" dirty="0" err="1"/>
              <a:t>telah</a:t>
            </a:r>
            <a:r>
              <a:rPr lang="en-US" sz="1600" dirty="0"/>
              <a:t> </a:t>
            </a:r>
            <a:r>
              <a:rPr lang="en-US" sz="1600" dirty="0" err="1"/>
              <a:t>ditetapkan</a:t>
            </a:r>
            <a:r>
              <a:rPr lang="en-US" sz="1600" dirty="0"/>
              <a:t> </a:t>
            </a:r>
            <a:r>
              <a:rPr lang="en-US" sz="1600" dirty="0" err="1"/>
              <a:t>berstatus</a:t>
            </a:r>
            <a:r>
              <a:rPr lang="en-US" sz="1600" dirty="0"/>
              <a:t> </a:t>
            </a:r>
            <a:r>
              <a:rPr lang="en-US" sz="1600" dirty="0" err="1"/>
              <a:t>milik</a:t>
            </a:r>
            <a:r>
              <a:rPr lang="en-US" sz="1600" dirty="0"/>
              <a:t> </a:t>
            </a:r>
            <a:r>
              <a:rPr lang="en-US" sz="1600" dirty="0" err="1"/>
              <a:t>penerima</a:t>
            </a:r>
            <a:r>
              <a:rPr lang="en-US" sz="1600" dirty="0"/>
              <a:t>, UPG </a:t>
            </a:r>
            <a:r>
              <a:rPr lang="en-US" sz="1600" dirty="0" err="1"/>
              <a:t>menindaklanjuti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hal-hal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: </a:t>
            </a:r>
            <a:endParaRPr lang="id-ID" sz="1600" dirty="0"/>
          </a:p>
          <a:p>
            <a:pPr marL="631825" lvl="1" indent="-288925" fontAlgn="base">
              <a:buNone/>
            </a:pPr>
            <a:r>
              <a:rPr lang="en-US" sz="1600" dirty="0"/>
              <a:t>a. 	</a:t>
            </a:r>
            <a:r>
              <a:rPr lang="en-US" sz="1600" dirty="0" err="1"/>
              <a:t>Apabila</a:t>
            </a:r>
            <a:r>
              <a:rPr lang="en-US" sz="1600" dirty="0"/>
              <a:t> </a:t>
            </a:r>
            <a:r>
              <a:rPr lang="en-US" sz="1600" dirty="0" err="1"/>
              <a:t>pelaporan</a:t>
            </a:r>
            <a:r>
              <a:rPr lang="en-US" sz="1600" dirty="0"/>
              <a:t> </a:t>
            </a:r>
            <a:r>
              <a:rPr lang="en-US" sz="1600" dirty="0" err="1"/>
              <a:t>telah</a:t>
            </a:r>
            <a:r>
              <a:rPr lang="en-US" sz="1600" dirty="0"/>
              <a:t> </a:t>
            </a:r>
            <a:r>
              <a:rPr lang="en-US" sz="1600" dirty="0" err="1"/>
              <a:t>disertai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penyerahan</a:t>
            </a:r>
            <a:r>
              <a:rPr lang="en-US" sz="1600" dirty="0"/>
              <a:t> </a:t>
            </a:r>
            <a:r>
              <a:rPr lang="en-US" sz="1600" dirty="0" err="1"/>
              <a:t>uang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/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barang</a:t>
            </a:r>
            <a:r>
              <a:rPr lang="en-US" sz="1600" dirty="0"/>
              <a:t>, </a:t>
            </a:r>
            <a:r>
              <a:rPr lang="en-US" sz="1600" dirty="0" err="1"/>
              <a:t>maka</a:t>
            </a:r>
            <a:r>
              <a:rPr lang="en-US" sz="1600" dirty="0"/>
              <a:t> UPG </a:t>
            </a:r>
            <a:r>
              <a:rPr lang="en-US" sz="1600" dirty="0" err="1"/>
              <a:t>berkoordinasi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pelapor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mengambil</a:t>
            </a:r>
            <a:r>
              <a:rPr lang="en-US" sz="1600" dirty="0"/>
              <a:t> </a:t>
            </a:r>
            <a:r>
              <a:rPr lang="en-US" sz="1600" dirty="0" err="1"/>
              <a:t>kembali</a:t>
            </a:r>
            <a:r>
              <a:rPr lang="en-US" sz="1600" dirty="0"/>
              <a:t> </a:t>
            </a:r>
            <a:r>
              <a:rPr lang="en-US" sz="1600" dirty="0" err="1"/>
              <a:t>uang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/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barang</a:t>
            </a:r>
            <a:r>
              <a:rPr lang="en-US" sz="1600" dirty="0"/>
              <a:t> di </a:t>
            </a:r>
            <a:r>
              <a:rPr lang="en-US" sz="1600" dirty="0" err="1"/>
              <a:t>kantor</a:t>
            </a:r>
            <a:r>
              <a:rPr lang="en-US" sz="1600" dirty="0"/>
              <a:t> UPG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kantor</a:t>
            </a:r>
            <a:r>
              <a:rPr lang="en-US" sz="1600" dirty="0"/>
              <a:t> KPK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membawa</a:t>
            </a:r>
            <a:r>
              <a:rPr lang="en-US" sz="1600" dirty="0"/>
              <a:t> </a:t>
            </a:r>
            <a:r>
              <a:rPr lang="en-US" sz="1600" dirty="0" err="1"/>
              <a:t>bukti</a:t>
            </a:r>
            <a:r>
              <a:rPr lang="en-US" sz="1600" dirty="0"/>
              <a:t> </a:t>
            </a:r>
            <a:r>
              <a:rPr lang="en-US" sz="1600" dirty="0" err="1"/>
              <a:t>Surat</a:t>
            </a:r>
            <a:r>
              <a:rPr lang="en-US" sz="1600" dirty="0"/>
              <a:t> </a:t>
            </a:r>
            <a:r>
              <a:rPr lang="en-US" sz="1600" dirty="0" err="1"/>
              <a:t>Keputusan</a:t>
            </a:r>
            <a:r>
              <a:rPr lang="en-US" sz="1600" dirty="0"/>
              <a:t> </a:t>
            </a:r>
            <a:r>
              <a:rPr lang="en-US" sz="1600" dirty="0" err="1"/>
              <a:t>Penetapan</a:t>
            </a:r>
            <a:r>
              <a:rPr lang="en-US" sz="1600" dirty="0"/>
              <a:t> </a:t>
            </a:r>
            <a:r>
              <a:rPr lang="en-US" sz="1600" dirty="0" err="1"/>
              <a:t>Kepemilikan</a:t>
            </a:r>
            <a:r>
              <a:rPr lang="en-US" sz="1600" dirty="0"/>
              <a:t> </a:t>
            </a:r>
            <a:r>
              <a:rPr lang="en-US" sz="1600" dirty="0" err="1"/>
              <a:t>Gratifikasi</a:t>
            </a:r>
            <a:r>
              <a:rPr lang="en-US" sz="1600" dirty="0"/>
              <a:t>;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endParaRPr lang="id-ID" sz="1600" dirty="0"/>
          </a:p>
          <a:p>
            <a:pPr marL="631825" lvl="1" indent="-288925" fontAlgn="base">
              <a:buNone/>
            </a:pPr>
            <a:r>
              <a:rPr lang="en-US" sz="1600" dirty="0"/>
              <a:t>b. 	</a:t>
            </a:r>
            <a:r>
              <a:rPr lang="en-US" sz="1600" dirty="0" err="1"/>
              <a:t>Apabila</a:t>
            </a:r>
            <a:r>
              <a:rPr lang="en-US" sz="1600" dirty="0"/>
              <a:t> </a:t>
            </a:r>
            <a:r>
              <a:rPr lang="en-US" sz="1600" dirty="0" err="1"/>
              <a:t>pelaporan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disertai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penyerahan</a:t>
            </a:r>
            <a:r>
              <a:rPr lang="en-US" sz="1600" dirty="0"/>
              <a:t> </a:t>
            </a:r>
            <a:r>
              <a:rPr lang="en-US" sz="1600" dirty="0" err="1"/>
              <a:t>uang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/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barang</a:t>
            </a:r>
            <a:r>
              <a:rPr lang="en-US" sz="1600" dirty="0"/>
              <a:t>, </a:t>
            </a:r>
            <a:r>
              <a:rPr lang="en-US" sz="1600" dirty="0" err="1"/>
              <a:t>maka</a:t>
            </a:r>
            <a:r>
              <a:rPr lang="en-US" sz="1600" dirty="0"/>
              <a:t> UPG </a:t>
            </a:r>
            <a:r>
              <a:rPr lang="en-US" sz="1600" dirty="0" err="1"/>
              <a:t>menyampaikan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pelapor</a:t>
            </a:r>
            <a:r>
              <a:rPr lang="en-US" sz="1600" dirty="0"/>
              <a:t> </a:t>
            </a:r>
            <a:r>
              <a:rPr lang="en-US" sz="1600" dirty="0" err="1"/>
              <a:t>perihal</a:t>
            </a:r>
            <a:r>
              <a:rPr lang="en-US" sz="1600" dirty="0"/>
              <a:t> status </a:t>
            </a:r>
            <a:r>
              <a:rPr lang="en-US" sz="1600" dirty="0" err="1"/>
              <a:t>kepemilikan</a:t>
            </a:r>
            <a:r>
              <a:rPr lang="en-US" sz="1600" dirty="0"/>
              <a:t> </a:t>
            </a:r>
            <a:r>
              <a:rPr lang="en-US" sz="1600" dirty="0" err="1"/>
              <a:t>Gratifikasi</a:t>
            </a:r>
            <a:r>
              <a:rPr lang="en-US" sz="1600" dirty="0"/>
              <a:t> </a:t>
            </a:r>
            <a:r>
              <a:rPr lang="en-US" sz="1600" dirty="0" err="1"/>
              <a:t>bahwa</a:t>
            </a:r>
            <a:r>
              <a:rPr lang="en-US" sz="1600" dirty="0"/>
              <a:t> </a:t>
            </a:r>
            <a:r>
              <a:rPr lang="en-US" sz="1600" dirty="0" err="1"/>
              <a:t>uang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/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barang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dimanfaatkan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pelapor</a:t>
            </a:r>
            <a:r>
              <a:rPr lang="en-US" sz="1600" dirty="0"/>
              <a:t>. </a:t>
            </a:r>
            <a:endParaRPr lang="id-ID" sz="1600" dirty="0"/>
          </a:p>
          <a:p>
            <a:pPr marL="268288" indent="-268288">
              <a:buNone/>
            </a:pPr>
            <a:r>
              <a:rPr lang="en-US" sz="1600" dirty="0"/>
              <a:t>2. 	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gratifikasi</a:t>
            </a:r>
            <a:r>
              <a:rPr lang="en-US" sz="1600" dirty="0"/>
              <a:t> yang </a:t>
            </a:r>
            <a:r>
              <a:rPr lang="en-US" sz="1600" dirty="0" err="1"/>
              <a:t>ditetapkan</a:t>
            </a:r>
            <a:r>
              <a:rPr lang="en-US" sz="1600" dirty="0"/>
              <a:t> KPK </a:t>
            </a:r>
            <a:r>
              <a:rPr lang="en-US" sz="1600" dirty="0" err="1"/>
              <a:t>dikelola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Pemerintah</a:t>
            </a:r>
            <a:r>
              <a:rPr lang="en-US" sz="1600" dirty="0"/>
              <a:t> Daerah, UPG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menentukan</a:t>
            </a:r>
            <a:r>
              <a:rPr lang="en-US" sz="1600" dirty="0"/>
              <a:t> </a:t>
            </a:r>
            <a:r>
              <a:rPr lang="en-US" sz="1600" dirty="0" err="1"/>
              <a:t>pemanfaatannya</a:t>
            </a:r>
            <a:r>
              <a:rPr lang="en-US" sz="1600" dirty="0"/>
              <a:t> </a:t>
            </a:r>
            <a:r>
              <a:rPr lang="en-US" sz="1600" dirty="0" err="1"/>
              <a:t>sesuai</a:t>
            </a:r>
            <a:r>
              <a:rPr lang="en-US" sz="1600" dirty="0"/>
              <a:t> </a:t>
            </a:r>
            <a:r>
              <a:rPr lang="en-US" sz="1600" dirty="0" err="1"/>
              <a:t>rekomendasi</a:t>
            </a:r>
            <a:r>
              <a:rPr lang="en-US" sz="1600" dirty="0"/>
              <a:t> KPK yang </a:t>
            </a:r>
            <a:r>
              <a:rPr lang="en-US" sz="1600" dirty="0" err="1"/>
              <a:t>meliputi</a:t>
            </a:r>
            <a:r>
              <a:rPr lang="en-US" sz="1600" dirty="0"/>
              <a:t>:</a:t>
            </a:r>
            <a:endParaRPr lang="id-ID" sz="1600" dirty="0"/>
          </a:p>
          <a:p>
            <a:pPr marL="631825" lvl="1" indent="-288925" fontAlgn="base">
              <a:buNone/>
            </a:pPr>
            <a:r>
              <a:rPr lang="en-US" sz="1600" dirty="0"/>
              <a:t>a. 	</a:t>
            </a:r>
            <a:r>
              <a:rPr lang="en-US" sz="1600" dirty="0" err="1"/>
              <a:t>Dimanfaatkan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Pemerintah</a:t>
            </a:r>
            <a:r>
              <a:rPr lang="en-US" sz="1600" dirty="0"/>
              <a:t> Daerah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keperluan</a:t>
            </a:r>
            <a:r>
              <a:rPr lang="en-US" sz="1600" dirty="0"/>
              <a:t> </a:t>
            </a:r>
            <a:r>
              <a:rPr lang="en-US" sz="1600" dirty="0" err="1"/>
              <a:t>penyelenggaraan</a:t>
            </a:r>
            <a:r>
              <a:rPr lang="en-US" sz="1600" dirty="0"/>
              <a:t> </a:t>
            </a:r>
            <a:r>
              <a:rPr lang="en-US" sz="1600" dirty="0" err="1"/>
              <a:t>Pemerintah</a:t>
            </a:r>
            <a:r>
              <a:rPr lang="en-US" sz="1600" dirty="0"/>
              <a:t> Daerah; </a:t>
            </a:r>
            <a:r>
              <a:rPr lang="en-US" sz="1600" dirty="0" err="1"/>
              <a:t>dan</a:t>
            </a:r>
            <a:r>
              <a:rPr lang="en-US" sz="1600" dirty="0"/>
              <a:t>/</a:t>
            </a:r>
            <a:r>
              <a:rPr lang="en-US" sz="1600" dirty="0" err="1"/>
              <a:t>atau</a:t>
            </a:r>
            <a:endParaRPr lang="id-ID" sz="1600" dirty="0"/>
          </a:p>
          <a:p>
            <a:pPr marL="631825" lvl="1" indent="-288925" fontAlgn="base">
              <a:buNone/>
            </a:pPr>
            <a:r>
              <a:rPr lang="en-US" sz="1600" dirty="0"/>
              <a:t>b. 	</a:t>
            </a:r>
            <a:r>
              <a:rPr lang="en-US" sz="1600" dirty="0" err="1"/>
              <a:t>Disumbangkan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yayasan</a:t>
            </a:r>
            <a:r>
              <a:rPr lang="en-US" sz="1600" dirty="0"/>
              <a:t> </a:t>
            </a:r>
            <a:r>
              <a:rPr lang="en-US" sz="1600" dirty="0" err="1"/>
              <a:t>sosial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lembaga</a:t>
            </a:r>
            <a:r>
              <a:rPr lang="en-US" sz="1600" dirty="0"/>
              <a:t> </a:t>
            </a:r>
            <a:r>
              <a:rPr lang="en-US" sz="1600" dirty="0" err="1"/>
              <a:t>sosial</a:t>
            </a:r>
            <a:r>
              <a:rPr lang="en-US" sz="1600" dirty="0"/>
              <a:t> </a:t>
            </a:r>
            <a:r>
              <a:rPr lang="en-US" sz="1600" dirty="0" err="1"/>
              <a:t>lainnya</a:t>
            </a:r>
            <a:r>
              <a:rPr lang="en-US" sz="1600" dirty="0"/>
              <a:t>;</a:t>
            </a:r>
            <a:endParaRPr lang="id-ID" sz="1600" dirty="0"/>
          </a:p>
          <a:p>
            <a:pPr marL="631825" lvl="1" indent="-288925" fontAlgn="base">
              <a:buNone/>
            </a:pPr>
            <a:r>
              <a:rPr lang="en-US" sz="1600" dirty="0"/>
              <a:t>c. 	</a:t>
            </a:r>
            <a:r>
              <a:rPr lang="en-US" sz="1600" dirty="0" err="1"/>
              <a:t>Dikembalikan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pemberi</a:t>
            </a:r>
            <a:r>
              <a:rPr lang="en-US" sz="1600" dirty="0"/>
              <a:t> </a:t>
            </a:r>
            <a:r>
              <a:rPr lang="en-US" sz="1600" dirty="0" err="1"/>
              <a:t>gratifikasi</a:t>
            </a:r>
            <a:r>
              <a:rPr lang="en-US" sz="1600" dirty="0"/>
              <a:t>;</a:t>
            </a:r>
            <a:endParaRPr lang="id-ID" sz="1600" dirty="0"/>
          </a:p>
          <a:p>
            <a:pPr marL="631825" lvl="1" indent="-288925" fontAlgn="base">
              <a:buNone/>
            </a:pPr>
            <a:r>
              <a:rPr lang="en-US" sz="1600" dirty="0"/>
              <a:t>d. 	</a:t>
            </a:r>
            <a:r>
              <a:rPr lang="en-US" sz="1600" dirty="0" err="1"/>
              <a:t>Dikembalikan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penerima</a:t>
            </a:r>
            <a:r>
              <a:rPr lang="en-US" sz="1600" dirty="0"/>
              <a:t> </a:t>
            </a:r>
            <a:r>
              <a:rPr lang="en-US" sz="1600" dirty="0" err="1"/>
              <a:t>gratifikasi</a:t>
            </a:r>
            <a:r>
              <a:rPr lang="en-US" sz="1600" dirty="0"/>
              <a:t>; </a:t>
            </a:r>
            <a:r>
              <a:rPr lang="en-US" sz="1600" dirty="0" err="1"/>
              <a:t>atau</a:t>
            </a:r>
            <a:endParaRPr lang="id-ID" sz="1600" dirty="0"/>
          </a:p>
          <a:p>
            <a:pPr marL="631825" lvl="1" indent="-288925" fontAlgn="base">
              <a:buNone/>
            </a:pPr>
            <a:r>
              <a:rPr lang="en-US" sz="1600" dirty="0"/>
              <a:t>e. 	</a:t>
            </a:r>
            <a:r>
              <a:rPr lang="en-US" sz="1600" dirty="0" err="1"/>
              <a:t>Dimusnahkan</a:t>
            </a:r>
            <a:r>
              <a:rPr lang="en-US" sz="1600" dirty="0"/>
              <a:t>.</a:t>
            </a: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3307485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794E-0F41-4E0A-9B88-66B3265CA5FF}" type="slidenum">
              <a:rPr lang="en-US" smtClean="0"/>
              <a:t>32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7884" y="1124744"/>
            <a:ext cx="4343400" cy="3624069"/>
          </a:xfrm>
          <a:prstGeom prst="rect">
            <a:avLst/>
          </a:prstGeom>
          <a:ln>
            <a:solidFill>
              <a:srgbClr val="EEB02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Insentif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fee bank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adalah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b="1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imbalan</a:t>
            </a:r>
            <a:r>
              <a:rPr lang="en-US" sz="1350" b="1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b="1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jasa</a:t>
            </a:r>
            <a:r>
              <a:rPr lang="en-US" sz="1350" b="1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sebagai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bantuan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penagihan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dan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pembayaran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kolektif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yang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nilainya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dihitung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dari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jumlah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angsuran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yang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dikumpulkan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melalui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bendahara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setiap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bulannya</a:t>
            </a:r>
            <a:endParaRPr lang="en-US" sz="135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0"/>
            <a:endParaRPr lang="en-US" sz="135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0" algn="just"/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Pemberian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fee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dari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pihak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Bank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kepada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bendahara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pemerintah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atas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pengelolaan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pinjaman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/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kredit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pegawai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adalah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termasuk</a:t>
            </a:r>
            <a:r>
              <a:rPr lang="en-US" sz="1350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dalam</a:t>
            </a:r>
            <a:r>
              <a:rPr lang="en-US" sz="1350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gratifikasi</a:t>
            </a:r>
            <a:r>
              <a:rPr lang="en-US" sz="1350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yang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wajib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ditolak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atau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dalam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kondisi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tertentu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jika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tidak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bisa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menolak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maka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wajib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dilaporkan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kepada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KPK,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sebagaimana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diatur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dalam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Pasal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12 B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dan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12 C UU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Nomor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20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Tahun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2001. </a:t>
            </a:r>
          </a:p>
          <a:p>
            <a:pPr lvl="0" algn="just"/>
            <a:endParaRPr lang="en-US" sz="135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0" algn="just"/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Pegawai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negeri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wajib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mematuhi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ketentuan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dalam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b="1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Peraturan</a:t>
            </a:r>
            <a:r>
              <a:rPr lang="en-US" sz="1350" b="1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b="1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Pemerintah</a:t>
            </a:r>
            <a:r>
              <a:rPr lang="en-US" sz="1350" b="1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b="1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Nomor</a:t>
            </a:r>
            <a:r>
              <a:rPr lang="en-US" sz="1350" b="1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94 </a:t>
            </a:r>
            <a:r>
              <a:rPr lang="en-US" sz="1350" b="1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Tahun</a:t>
            </a:r>
            <a:r>
              <a:rPr lang="en-US" sz="1350" b="1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2021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tentang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Disiplin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Pegawai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Negeri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Sipil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Pasal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5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huruf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k,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bahwa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”</a:t>
            </a:r>
            <a:r>
              <a:rPr lang="en-US" sz="1350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PNS </a:t>
            </a:r>
            <a:r>
              <a:rPr lang="en-US" sz="1350" b="1" dirty="0" err="1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dilarang</a:t>
            </a:r>
            <a:r>
              <a:rPr lang="en-US" sz="1350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menerima</a:t>
            </a:r>
            <a:r>
              <a:rPr lang="en-US" sz="1350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hadiah</a:t>
            </a:r>
            <a:r>
              <a:rPr lang="en-US" sz="1350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yang </a:t>
            </a:r>
            <a:r>
              <a:rPr lang="en-US" sz="1350" b="1" dirty="0" err="1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berhubungan</a:t>
            </a:r>
            <a:r>
              <a:rPr lang="en-US" sz="1350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dengan</a:t>
            </a:r>
            <a:r>
              <a:rPr lang="en-US" sz="1350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jabatan</a:t>
            </a:r>
            <a:r>
              <a:rPr lang="en-US" sz="1350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dan/</a:t>
            </a:r>
            <a:r>
              <a:rPr lang="en-US" sz="1350" b="1" dirty="0" err="1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atau</a:t>
            </a:r>
            <a:r>
              <a:rPr lang="en-US" sz="1350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pekerjaannya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”.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326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>
                <a:latin typeface="Montserrat" panose="020B0604020202020204" charset="0"/>
              </a:rPr>
              <a:t>PERMASALAHAN FEE PERBANKAN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7115" t="13542" r="33016" b="6250"/>
          <a:stretch/>
        </p:blipFill>
        <p:spPr>
          <a:xfrm>
            <a:off x="323528" y="1124744"/>
            <a:ext cx="4032447" cy="5536898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22736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038785" y="1692912"/>
            <a:ext cx="7372350" cy="1524297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25" b="1" dirty="0">
                <a:latin typeface="Arial" panose="020B0604020202020204" pitchFamily="34" charset="0"/>
                <a:cs typeface="Arial" panose="020B0604020202020204" pitchFamily="34" charset="0"/>
              </a:rPr>
              <a:t>PENANGANAN BENTURAN KEPENTINGAN</a:t>
            </a:r>
          </a:p>
          <a:p>
            <a:pPr algn="ctr"/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(PERATURAN BUPATI WONOGIRI NO 70 TAHUN 2020)</a:t>
            </a:r>
          </a:p>
          <a:p>
            <a:pPr algn="ctr"/>
            <a:endParaRPr lang="en-US" sz="2625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ang Perusak: Conflict of Inte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954" y="3059208"/>
            <a:ext cx="2365002" cy="146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flict-of-inter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603" y="3059208"/>
            <a:ext cx="2382510" cy="146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7487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117" y="709730"/>
            <a:ext cx="6683765" cy="960668"/>
          </a:xfrm>
        </p:spPr>
        <p:txBody>
          <a:bodyPr/>
          <a:lstStyle/>
          <a:p>
            <a:pPr algn="ctr"/>
            <a:r>
              <a:rPr lang="en-US" b="1" dirty="0"/>
              <a:t>DASAR HUKUM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870" y="1781735"/>
            <a:ext cx="7323692" cy="3886201"/>
          </a:xfrm>
        </p:spPr>
        <p:txBody>
          <a:bodyPr>
            <a:noAutofit/>
          </a:bodyPr>
          <a:lstStyle/>
          <a:p>
            <a:pPr lvl="0"/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Undang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Undang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Nomor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28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1999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Penyelenggaraan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Negara Yang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Bersih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Bebas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Dari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Korupsi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Kolusi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Nepotisme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No 60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2008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Pengendalian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Intern 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en-GB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Permenpan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 RB No 37 </a:t>
            </a:r>
            <a:r>
              <a:rPr lang="en-GB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 2012 </a:t>
            </a:r>
            <a:r>
              <a:rPr lang="en-GB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Pedoman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Umum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Penanganan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Benturan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Kepentingan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Permenpan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RB No 26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2020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Pedoman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Evaluasi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Reformasi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Birokrasi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Surat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Komisi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Pemberantasan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Korupsi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RI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nomor.B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/144/KSP.00/7073/03/2021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Pedoman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Capaian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Aksi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Pencegahan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Korupsi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Daerah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2021.</a:t>
            </a:r>
          </a:p>
          <a:p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Perbup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Wonogiri No 70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2020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Pedoman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Penangan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Benturan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Kepentingan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Kabupaten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Wonogiri.</a:t>
            </a:r>
          </a:p>
        </p:txBody>
      </p:sp>
    </p:spTree>
    <p:extLst>
      <p:ext uri="{BB962C8B-B14F-4D97-AF65-F5344CB8AC3E}">
        <p14:creationId xmlns:p14="http://schemas.microsoft.com/office/powerpoint/2010/main" val="14395686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621" y="1153883"/>
            <a:ext cx="6683765" cy="419423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PENGERTIAN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00808"/>
            <a:ext cx="7128792" cy="4136743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7200" b="1" dirty="0" err="1">
                <a:latin typeface="Arial" panose="020B0604020202020204" pitchFamily="34" charset="0"/>
                <a:cs typeface="Arial" panose="020B0604020202020204" pitchFamily="34" charset="0"/>
              </a:rPr>
              <a:t>Benturan</a:t>
            </a: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atin typeface="Arial" panose="020B0604020202020204" pitchFamily="34" charset="0"/>
                <a:cs typeface="Arial" panose="020B0604020202020204" pitchFamily="34" charset="0"/>
              </a:rPr>
              <a:t>kepentingan</a:t>
            </a: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situasi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dimana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pegawai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patut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diduga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pengaruh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kepentingan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pribadi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golongan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pihak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lain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kualitas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keputusan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tindakan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pegawai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kewenengannya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7200" b="1" dirty="0" err="1">
                <a:latin typeface="Arial" panose="020B0604020202020204" pitchFamily="34" charset="0"/>
                <a:cs typeface="Arial" panose="020B0604020202020204" pitchFamily="34" charset="0"/>
              </a:rPr>
              <a:t>Kepentingan</a:t>
            </a: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atin typeface="Arial" panose="020B0604020202020204" pitchFamily="34" charset="0"/>
                <a:cs typeface="Arial" panose="020B0604020202020204" pitchFamily="34" charset="0"/>
              </a:rPr>
              <a:t>pribadi</a:t>
            </a: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keinginan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kebutuhan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pegawai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mengenai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bersifat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pribadi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bersifat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afiliasinya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dekat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balas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pengaruh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pegawai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Pejabat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Kabupaten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Wonogiri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pihak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lain.</a:t>
            </a:r>
          </a:p>
          <a:p>
            <a:pPr algn="just"/>
            <a:r>
              <a:rPr lang="en-US" sz="7200" b="1" dirty="0" err="1">
                <a:latin typeface="Arial" panose="020B0604020202020204" pitchFamily="34" charset="0"/>
                <a:cs typeface="Arial" panose="020B0604020202020204" pitchFamily="34" charset="0"/>
              </a:rPr>
              <a:t>Pejabat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pejabat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struktural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fungsional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Daerah yang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melaksanakan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diangkat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diberhentikan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Bupati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7200" b="1" dirty="0" err="1">
                <a:latin typeface="Arial" panose="020B0604020202020204" pitchFamily="34" charset="0"/>
                <a:cs typeface="Arial" panose="020B0604020202020204" pitchFamily="34" charset="0"/>
              </a:rPr>
              <a:t>Pegawai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Aparatur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Sipil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Negara yang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terdiri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PNS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Pegawai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Perjanjian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(P3K) yang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diangkat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Pejabat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Pembina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Kepegawaian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diserahi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jabatan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pemerintahan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diserahi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Negara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digaji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perundang-undangan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berlaku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Daerah.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645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6058" y="2279276"/>
            <a:ext cx="2940353" cy="54044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SASARAN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0089" y="3042398"/>
            <a:ext cx="3983692" cy="17884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Tercapainya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kesalahan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nol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dilanggarnya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risiko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ditoleransi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terjadinya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benturan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kepentingan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dihadapi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daerah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Daerah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0722" y="1365674"/>
            <a:ext cx="2940353" cy="540447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700" b="1" dirty="0"/>
              <a:t>MAKSUD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46313" y="2127997"/>
            <a:ext cx="3589174" cy="221876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Pedoman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penanganan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benturan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kepentingan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Pemda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dimaksudkan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kerangka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mengenal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mencegah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mengatasi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benturan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kepentingan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Daerah.</a:t>
            </a:r>
          </a:p>
        </p:txBody>
      </p:sp>
      <p:sp>
        <p:nvSpPr>
          <p:cNvPr id="6" name="Rectangle 5"/>
          <p:cNvSpPr/>
          <p:nvPr/>
        </p:nvSpPr>
        <p:spPr>
          <a:xfrm>
            <a:off x="3560109" y="1462369"/>
            <a:ext cx="5583891" cy="347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176558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492" y="509327"/>
            <a:ext cx="6683765" cy="842102"/>
          </a:xfrm>
        </p:spPr>
        <p:txBody>
          <a:bodyPr>
            <a:normAutofit/>
          </a:bodyPr>
          <a:lstStyle/>
          <a:p>
            <a:pPr algn="ctr"/>
            <a:r>
              <a:rPr lang="en-US" sz="2100" b="1" dirty="0"/>
              <a:t>PEJABAT DAN PEGAWAI ASN YANG BERPOTENSI MEMILIKI BENTURAN KEPENTINGAN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596" y="1628800"/>
            <a:ext cx="7272808" cy="4392488"/>
          </a:xfrm>
        </p:spPr>
        <p:txBody>
          <a:bodyPr>
            <a:noAutofit/>
          </a:bodyPr>
          <a:lstStyle/>
          <a:p>
            <a:pPr lvl="0" algn="just"/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Pejabat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berwenang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pengambilan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keputusan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penentuan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kebijakan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lvl="0" algn="just"/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Perencana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pejabat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diberi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tanggungjawab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wewenang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penuh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pejabat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yang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berwenang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melaksanakan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kegiatan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perencanaan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unit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perencanaan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Pengawas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pejabat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mengawasi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eksekutif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agar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kaidah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berlaku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auditor,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pejabat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pengawas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urusan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daerah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auditor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kepegawaian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Inspektorat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sebutan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lain yang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melaksanakan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pengawasan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Pelaksana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pelayanan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publik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pejabat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pegawai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petugas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orang yang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bekerja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unit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mempunya</a:t>
            </a:r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pelayanan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publik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Penilai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orang yang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bertugas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menilai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verifikasi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sertifikasi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 dan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pengujian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5958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545" y="1190334"/>
            <a:ext cx="6215890" cy="46337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325" b="1" dirty="0"/>
              <a:t>SUMBER PENYEBAB BENTURAN KEPENTINGAN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572" y="1653711"/>
            <a:ext cx="7704856" cy="4535996"/>
          </a:xfrm>
        </p:spPr>
        <p:txBody>
          <a:bodyPr>
            <a:noAutofit/>
          </a:bodyPr>
          <a:lstStyle/>
          <a:p>
            <a:pPr lvl="0" algn="just"/>
            <a:r>
              <a:rPr lang="en-US" sz="1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US" sz="1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afiliasi</a:t>
            </a:r>
            <a:r>
              <a:rPr lang="en-US" sz="1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dimiliki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pejabat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pegawai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pihak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terkait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kegiatan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Daerah,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darah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perkawinan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maupun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pertemanan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kelompok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golongan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pPr lvl="0" algn="just"/>
            <a:r>
              <a:rPr lang="en-US" sz="1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Gratifikas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pemberian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arti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meliputi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pemberian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uang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diskon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rabat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komisi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pinjaman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tanpa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bunga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tiket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perjalanan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fasilitasi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penginanapan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perjalanan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wisata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pengobatan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cuma-cuma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fasilitas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berbentuk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hiburan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diterima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negeri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maupun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luar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negeri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sarana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elektronik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tanpa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sarana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elektronik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en-US" sz="1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Kelemahan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keadaan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kendala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pencapaian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kewenangan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penyelenggara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disebabkan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budaya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en-US" sz="1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Kepentingan</a:t>
            </a:r>
            <a:r>
              <a:rPr lang="en-US" sz="1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Pribadi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vested interest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keinginan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kebutuhan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pejabat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pegawai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mengenai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bersifat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pribadi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bersifat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afiliasinya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dekat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balas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en-US" sz="1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Perangkapan</a:t>
            </a:r>
            <a:r>
              <a:rPr lang="en-US" sz="1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jabatan</a:t>
            </a:r>
            <a:r>
              <a:rPr lang="en-US" sz="1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pejabat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pegawai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Daerah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memegang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jabatan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lain yang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yang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benturan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kepentingan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tanggung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jawab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pokoknya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menjalankan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jabatannya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profesional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independen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akuntabel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50510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344" y="1143796"/>
            <a:ext cx="6683765" cy="773035"/>
          </a:xfrm>
        </p:spPr>
        <p:txBody>
          <a:bodyPr>
            <a:noAutofit/>
          </a:bodyPr>
          <a:lstStyle/>
          <a:p>
            <a:pPr algn="ctr"/>
            <a:r>
              <a:rPr lang="en-US" sz="2100" b="1" dirty="0"/>
              <a:t>PENCEGAHAN TERJADINYA BENTURAN KEPENTINGAN</a:t>
            </a:r>
            <a:br>
              <a:rPr lang="en-US" sz="2250" b="1" dirty="0"/>
            </a:br>
            <a:endParaRPr lang="en-US" sz="225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988840"/>
            <a:ext cx="7664823" cy="412135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Apabila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pejabat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pegawai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sedang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reviu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laporan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benturan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kepentingan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hendaknya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melaksanakan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71463" indent="0">
              <a:buNone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	a.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penarikan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diri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71463" indent="0">
              <a:buNone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	b.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membatasi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akses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71463" indent="0">
              <a:buNone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	c.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mengalihkan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71463" indent="0">
              <a:buNone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	d.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pengunduran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diri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mutasi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penugasan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jabatan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Penyusunan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Operasional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Prosedur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(SOP).</a:t>
            </a:r>
          </a:p>
          <a:p>
            <a:pPr lvl="0"/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Partisipasi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keterlibatan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pejabat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pegawai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apabila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laporan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adanya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situasi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benturan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kepentingan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Mendorong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tanggungjawab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pribadi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sikap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keteladanan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Menciptakan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membina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budaya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toleransi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benturan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kepentingan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Tindakan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tindakan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mengurangi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dampak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negatif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situasi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benturan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kepentingan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43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12;p14">
            <a:extLst>
              <a:ext uri="{FF2B5EF4-FFF2-40B4-BE49-F238E27FC236}">
                <a16:creationId xmlns:a16="http://schemas.microsoft.com/office/drawing/2014/main" id="{80F185E8-9EC1-1372-4A79-0BE6DA63B9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/>
          <a:lstStyle>
            <a:lvl1pPr>
              <a:defRPr sz="2031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685817" indent="-263776">
              <a:defRPr sz="2031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055103" indent="-211021">
              <a:defRPr sz="2031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477145" indent="-211021">
              <a:defRPr sz="2031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1899186" indent="-211021">
              <a:defRPr sz="2031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2031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2031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2031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2031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CF3FA38-8A63-4B97-A0BA-38E824644499}" type="slidenum">
              <a:rPr lang="en-US" altLang="en-US" sz="1108">
                <a:solidFill>
                  <a:srgbClr val="B5A788"/>
                </a:solidFill>
              </a:rPr>
              <a:pPr/>
              <a:t>4</a:t>
            </a:fld>
            <a:endParaRPr lang="en-US" altLang="en-US" sz="1108">
              <a:solidFill>
                <a:srgbClr val="B5A788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FA7B57-A00F-1E99-889C-4E852C94BBCA}"/>
              </a:ext>
            </a:extLst>
          </p:cNvPr>
          <p:cNvSpPr txBox="1"/>
          <p:nvPr/>
        </p:nvSpPr>
        <p:spPr>
          <a:xfrm>
            <a:off x="971600" y="1412776"/>
            <a:ext cx="7416824" cy="472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lvl1pPr marL="285750" indent="-285750">
              <a:defRPr sz="2200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B760F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buAutoNum type="arabicPeriod"/>
              <a:defRPr/>
            </a:pPr>
            <a:endParaRPr lang="en-ID" altLang="en-US" sz="1846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5475" indent="-447675" algn="just">
              <a:lnSpc>
                <a:spcPct val="150000"/>
              </a:lnSpc>
              <a:buAutoNum type="arabicPeriod"/>
              <a:defRPr/>
            </a:pPr>
            <a:r>
              <a:rPr lang="en-ID" altLang="en-US" sz="1846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Monitoring </a:t>
            </a:r>
            <a:r>
              <a:rPr lang="en-ID" altLang="en-US" sz="1846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Center</a:t>
            </a:r>
            <a:r>
              <a:rPr lang="en-ID" altLang="en-US" sz="1846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Prevention </a:t>
            </a:r>
            <a:r>
              <a:rPr lang="en-ID" altLang="en-US" sz="1846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(MCP)</a:t>
            </a:r>
          </a:p>
          <a:p>
            <a:pPr marL="625475" indent="-447675" algn="just">
              <a:lnSpc>
                <a:spcPct val="150000"/>
              </a:lnSpc>
              <a:buAutoNum type="arabicPeriod"/>
              <a:defRPr/>
            </a:pPr>
            <a:r>
              <a:rPr lang="en-ID" altLang="en-US" sz="1846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Survei</a:t>
            </a:r>
            <a:r>
              <a:rPr lang="en-ID" altLang="en-US" sz="1846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altLang="en-US" sz="1846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Penilaian</a:t>
            </a:r>
            <a:r>
              <a:rPr lang="en-ID" altLang="en-US" sz="1846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altLang="en-US" sz="1846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Integritas</a:t>
            </a:r>
            <a:r>
              <a:rPr lang="en-ID" altLang="en-US" sz="1846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(SPI)</a:t>
            </a:r>
          </a:p>
          <a:p>
            <a:pPr marL="625475" indent="-447675" algn="just">
              <a:lnSpc>
                <a:spcPct val="150000"/>
              </a:lnSpc>
              <a:buAutoNum type="arabicPeriod"/>
              <a:defRPr/>
            </a:pPr>
            <a:r>
              <a:rPr lang="en-ID" altLang="en-US" sz="1846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Pembangunan Zona </a:t>
            </a:r>
            <a:r>
              <a:rPr lang="en-ID" altLang="en-US" sz="1846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Integritas</a:t>
            </a:r>
            <a:r>
              <a:rPr lang="en-ID" altLang="en-US" sz="1846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(WBK/WBBM)</a:t>
            </a:r>
          </a:p>
          <a:p>
            <a:pPr marL="625475" indent="-447675" algn="just">
              <a:lnSpc>
                <a:spcPct val="150000"/>
              </a:lnSpc>
              <a:buAutoNum type="arabicPeriod"/>
              <a:defRPr/>
            </a:pPr>
            <a:r>
              <a:rPr lang="en-ID" altLang="en-US" sz="1846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Fraud Control Plan</a:t>
            </a:r>
            <a:r>
              <a:rPr lang="en-ID" altLang="en-US" sz="1846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(FCP)</a:t>
            </a:r>
          </a:p>
          <a:p>
            <a:pPr marL="625475" indent="-447675" algn="just">
              <a:lnSpc>
                <a:spcPct val="150000"/>
              </a:lnSpc>
              <a:buAutoNum type="arabicPeriod"/>
              <a:defRPr/>
            </a:pPr>
            <a:r>
              <a:rPr lang="en-ID" altLang="en-US" sz="1846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Sapu</a:t>
            </a:r>
            <a:r>
              <a:rPr lang="en-ID" altLang="en-US" sz="1846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altLang="en-US" sz="1846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Bersih</a:t>
            </a:r>
            <a:r>
              <a:rPr lang="en-ID" altLang="en-US" sz="1846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altLang="en-US" sz="1846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Pungutan</a:t>
            </a:r>
            <a:r>
              <a:rPr lang="en-ID" altLang="en-US" sz="1846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Liar</a:t>
            </a:r>
          </a:p>
          <a:p>
            <a:pPr marL="625475" indent="-447675" algn="just">
              <a:lnSpc>
                <a:spcPct val="150000"/>
              </a:lnSpc>
              <a:buAutoNum type="arabicPeriod"/>
              <a:defRPr/>
            </a:pPr>
            <a:r>
              <a:rPr lang="en-ID" altLang="en-US" sz="1846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Pengendalian</a:t>
            </a:r>
            <a:r>
              <a:rPr lang="en-ID" altLang="en-US" sz="1846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altLang="en-US" sz="1846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Gratifikasi</a:t>
            </a:r>
            <a:r>
              <a:rPr lang="en-ID" altLang="en-US" sz="1846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625475" indent="-447675" algn="just">
              <a:lnSpc>
                <a:spcPct val="150000"/>
              </a:lnSpc>
              <a:buAutoNum type="arabicPeriod"/>
              <a:defRPr/>
            </a:pPr>
            <a:r>
              <a:rPr lang="en-ID" altLang="en-US" sz="1846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 </a:t>
            </a:r>
            <a:r>
              <a:rPr lang="en-ID" altLang="en-US" sz="1846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Karakter</a:t>
            </a:r>
            <a:r>
              <a:rPr lang="en-ID" altLang="en-US" sz="1846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Anti </a:t>
            </a:r>
            <a:r>
              <a:rPr lang="en-ID" altLang="en-US" sz="1846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Korupsi</a:t>
            </a:r>
            <a:r>
              <a:rPr lang="en-ID" altLang="en-US" sz="1846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altLang="en-US" sz="1846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Satuan</a:t>
            </a:r>
            <a:r>
              <a:rPr lang="en-ID" altLang="en-US" sz="1846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Pendidikan Dasar</a:t>
            </a:r>
          </a:p>
          <a:p>
            <a:pPr marL="625475" indent="-447675" algn="just">
              <a:lnSpc>
                <a:spcPct val="150000"/>
              </a:lnSpc>
              <a:buAutoNum type="arabicPeriod"/>
              <a:defRPr/>
            </a:pPr>
            <a:r>
              <a:rPr lang="en-ID" altLang="en-US" sz="1846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</a:t>
            </a:r>
            <a:r>
              <a:rPr lang="en-ID" altLang="en-US" sz="1846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Anti </a:t>
            </a:r>
            <a:r>
              <a:rPr lang="en-ID" altLang="en-US" sz="1846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Korupsi</a:t>
            </a:r>
            <a:r>
              <a:rPr lang="en-ID" altLang="en-US" sz="1846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AutoNum type="arabicPeriod"/>
              <a:defRPr/>
            </a:pPr>
            <a:endParaRPr lang="en-ID" altLang="en-US" sz="1846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496AA4E-6AC8-681A-ED57-37F3E1FDEF69}"/>
              </a:ext>
            </a:extLst>
          </p:cNvPr>
          <p:cNvSpPr txBox="1">
            <a:spLocks/>
          </p:cNvSpPr>
          <p:nvPr/>
        </p:nvSpPr>
        <p:spPr>
          <a:xfrm>
            <a:off x="647854" y="494249"/>
            <a:ext cx="7596554" cy="493367"/>
          </a:xfrm>
          <a:prstGeom prst="rect">
            <a:avLst/>
          </a:prstGeom>
        </p:spPr>
        <p:txBody>
          <a:bodyPr/>
          <a:lstStyle/>
          <a:p>
            <a:pPr algn="ctr">
              <a:buClr>
                <a:srgbClr val="000000"/>
              </a:buClr>
              <a:defRPr/>
            </a:pPr>
            <a:r>
              <a:rPr lang="en-US" sz="2585" b="1" kern="0" dirty="0">
                <a:solidFill>
                  <a:srgbClr val="000000"/>
                </a:solidFill>
                <a:latin typeface="Titillium Web" charset="0"/>
                <a:sym typeface="Arial"/>
              </a:rPr>
              <a:t>PROGRAM PENCEGAHAN KORUPSI</a:t>
            </a:r>
          </a:p>
        </p:txBody>
      </p:sp>
    </p:spTree>
    <p:extLst>
      <p:ext uri="{BB962C8B-B14F-4D97-AF65-F5344CB8AC3E}">
        <p14:creationId xmlns:p14="http://schemas.microsoft.com/office/powerpoint/2010/main" val="41111134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rgbClr val="FFFF00"/>
                </a:solidFill>
                <a:latin typeface="Comic Sans MS" pitchFamily="66" charset="0"/>
              </a:rPr>
              <a:t>Terima kasih ........</a:t>
            </a:r>
          </a:p>
        </p:txBody>
      </p:sp>
      <p:pic>
        <p:nvPicPr>
          <p:cNvPr id="52227" name="Picture 2" descr="C:\Users\VAIO\Desktop\jempo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83168" y="1916832"/>
            <a:ext cx="4051300" cy="4051300"/>
          </a:xfrm>
          <a:solidFill>
            <a:srgbClr val="92D050"/>
          </a:solidFill>
        </p:spPr>
      </p:pic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1295400" y="1844824"/>
            <a:ext cx="3276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400" b="1" i="1" dirty="0">
                <a:solidFill>
                  <a:schemeClr val="bg1"/>
                </a:solidFill>
                <a:latin typeface="Bookman Old Style" pitchFamily="18" charset="0"/>
              </a:rPr>
              <a:t>Semoga,</a:t>
            </a:r>
          </a:p>
          <a:p>
            <a:r>
              <a:rPr lang="id-ID" sz="2400" b="1" i="1" dirty="0">
                <a:solidFill>
                  <a:schemeClr val="bg1"/>
                </a:solidFill>
                <a:latin typeface="Bookman Old Style" pitchFamily="18" charset="0"/>
              </a:rPr>
              <a:t>Integritas kita</a:t>
            </a:r>
          </a:p>
          <a:p>
            <a:r>
              <a:rPr lang="id-ID" sz="2400" b="1" i="1" dirty="0">
                <a:solidFill>
                  <a:schemeClr val="bg1"/>
                </a:solidFill>
                <a:latin typeface="Bookman Old Style" pitchFamily="18" charset="0"/>
              </a:rPr>
              <a:t>tetap terjaga.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150114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erlin Sans FB Demi" pitchFamily="34" charset="0"/>
                <a:cs typeface="Aharoni" pitchFamily="2" charset="-79"/>
              </a:rPr>
              <a:t>U</a:t>
            </a:r>
            <a:r>
              <a:rPr lang="en-US" sz="4000" dirty="0">
                <a:solidFill>
                  <a:srgbClr val="FF0000"/>
                </a:solidFill>
                <a:latin typeface="Berlin Sans FB Demi" pitchFamily="34" charset="0"/>
                <a:cs typeface="Aharoni" pitchFamily="2" charset="-79"/>
              </a:rPr>
              <a:t>P</a:t>
            </a:r>
            <a:r>
              <a:rPr lang="en-US" sz="4000" dirty="0">
                <a:latin typeface="Berlin Sans FB Demi" pitchFamily="34" charset="0"/>
                <a:cs typeface="Aharoni" pitchFamily="2" charset="-79"/>
              </a:rPr>
              <a:t>G</a:t>
            </a:r>
            <a:endParaRPr lang="en-SG" sz="4000" dirty="0">
              <a:latin typeface="Berlin Sans FB Demi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857250"/>
            <a:ext cx="9144000" cy="7563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1" y="857251"/>
            <a:ext cx="7725335" cy="736226"/>
          </a:xfrm>
          <a:prstGeom prst="homePlate">
            <a:avLst>
              <a:gd name="adj" fmla="val 5776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46614" y="972226"/>
            <a:ext cx="70640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ID" sz="3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PENCEGAHAN KORUPSI DAERAH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05F0F9-D9D8-4864-93BF-B3C5025B8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158" y="857250"/>
            <a:ext cx="781843" cy="3110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858" y="857251"/>
            <a:ext cx="296180" cy="31885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11480" y="2220580"/>
            <a:ext cx="1528355" cy="685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b="1" dirty="0">
                <a:solidFill>
                  <a:prstClr val="black"/>
                </a:solidFill>
                <a:latin typeface="Candara" panose="020E0502030303020204" pitchFamily="34" charset="0"/>
              </a:rPr>
              <a:t>SUMBERDAYA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1" y="1640301"/>
            <a:ext cx="80192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350" dirty="0" err="1">
                <a:solidFill>
                  <a:prstClr val="black"/>
                </a:solidFill>
                <a:latin typeface="Candara" panose="020E0502030303020204" pitchFamily="34" charset="0"/>
              </a:rPr>
              <a:t>Pemerintah</a:t>
            </a:r>
            <a:r>
              <a:rPr lang="en-US" sz="1350" dirty="0">
                <a:solidFill>
                  <a:prstClr val="black"/>
                </a:solidFill>
                <a:latin typeface="Candara" panose="020E0502030303020204" pitchFamily="34" charset="0"/>
              </a:rPr>
              <a:t> Daerah </a:t>
            </a:r>
            <a:r>
              <a:rPr lang="en-US" sz="1350" dirty="0" err="1">
                <a:solidFill>
                  <a:prstClr val="black"/>
                </a:solidFill>
                <a:latin typeface="Candara" panose="020E0502030303020204" pitchFamily="34" charset="0"/>
              </a:rPr>
              <a:t>diharapkan</a:t>
            </a:r>
            <a:r>
              <a:rPr lang="en-US" sz="135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ndara" panose="020E0502030303020204" pitchFamily="34" charset="0"/>
              </a:rPr>
              <a:t>dapat</a:t>
            </a:r>
            <a:r>
              <a:rPr lang="en-US" sz="135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ndara" panose="020E0502030303020204" pitchFamily="34" charset="0"/>
              </a:rPr>
              <a:t>menyediakan</a:t>
            </a:r>
            <a:r>
              <a:rPr lang="en-US" sz="135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ndara" panose="020E0502030303020204" pitchFamily="34" charset="0"/>
              </a:rPr>
              <a:t>sumberdaya</a:t>
            </a:r>
            <a:r>
              <a:rPr lang="en-US" sz="1350" dirty="0">
                <a:solidFill>
                  <a:prstClr val="black"/>
                </a:solidFill>
                <a:latin typeface="Candara" panose="020E0502030303020204" pitchFamily="34" charset="0"/>
              </a:rPr>
              <a:t> yang </a:t>
            </a:r>
            <a:r>
              <a:rPr lang="en-US" sz="1350" dirty="0" err="1">
                <a:solidFill>
                  <a:prstClr val="black"/>
                </a:solidFill>
                <a:latin typeface="Candara" panose="020E0502030303020204" pitchFamily="34" charset="0"/>
              </a:rPr>
              <a:t>memadai</a:t>
            </a:r>
            <a:r>
              <a:rPr lang="en-US" sz="135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ndara" panose="020E0502030303020204" pitchFamily="34" charset="0"/>
              </a:rPr>
              <a:t>untuk</a:t>
            </a:r>
            <a:r>
              <a:rPr lang="en-US" sz="135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ndara" panose="020E0502030303020204" pitchFamily="34" charset="0"/>
              </a:rPr>
              <a:t>dapat</a:t>
            </a:r>
            <a:r>
              <a:rPr lang="en-US" sz="135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ndara" panose="020E0502030303020204" pitchFamily="34" charset="0"/>
              </a:rPr>
              <a:t>melaksanakan</a:t>
            </a:r>
            <a:r>
              <a:rPr lang="en-US" sz="135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ndara" panose="020E0502030303020204" pitchFamily="34" charset="0"/>
              </a:rPr>
              <a:t>upaya</a:t>
            </a:r>
            <a:r>
              <a:rPr lang="en-US" sz="135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ndara" panose="020E0502030303020204" pitchFamily="34" charset="0"/>
              </a:rPr>
              <a:t>pencegahan</a:t>
            </a:r>
            <a:r>
              <a:rPr lang="en-US" sz="135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ndara" panose="020E0502030303020204" pitchFamily="34" charset="0"/>
              </a:rPr>
              <a:t>korupsi</a:t>
            </a:r>
            <a:r>
              <a:rPr lang="en-US" sz="135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ndara" panose="020E0502030303020204" pitchFamily="34" charset="0"/>
              </a:rPr>
              <a:t>sehingga</a:t>
            </a:r>
            <a:r>
              <a:rPr lang="en-US" sz="135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ndara" panose="020E0502030303020204" pitchFamily="34" charset="0"/>
              </a:rPr>
              <a:t>berdampak</a:t>
            </a:r>
            <a:r>
              <a:rPr lang="en-US" sz="135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ndara" panose="020E0502030303020204" pitchFamily="34" charset="0"/>
              </a:rPr>
              <a:t>pada</a:t>
            </a:r>
            <a:r>
              <a:rPr lang="en-US" sz="135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ndara" panose="020E0502030303020204" pitchFamily="34" charset="0"/>
              </a:rPr>
              <a:t>peningkatan</a:t>
            </a:r>
            <a:r>
              <a:rPr lang="en-US" sz="135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ndara" panose="020E0502030303020204" pitchFamily="34" charset="0"/>
              </a:rPr>
              <a:t>integritas</a:t>
            </a:r>
            <a:r>
              <a:rPr lang="en-US" sz="135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ndara" panose="020E0502030303020204" pitchFamily="34" charset="0"/>
              </a:rPr>
              <a:t>Pemerintah</a:t>
            </a:r>
            <a:r>
              <a:rPr lang="en-US" sz="1350" dirty="0">
                <a:solidFill>
                  <a:prstClr val="black"/>
                </a:solidFill>
                <a:latin typeface="Candara" panose="020E0502030303020204" pitchFamily="34" charset="0"/>
              </a:rPr>
              <a:t> Daerah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2527663" y="2238647"/>
            <a:ext cx="1665515" cy="685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b="1" dirty="0">
                <a:solidFill>
                  <a:prstClr val="black"/>
                </a:solidFill>
                <a:latin typeface="Candara" panose="020E0502030303020204" pitchFamily="34" charset="0"/>
              </a:rPr>
              <a:t>UPAYA PENCEGAHAN KORUPSI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937761" y="2238647"/>
            <a:ext cx="1479368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b="1" dirty="0">
                <a:solidFill>
                  <a:prstClr val="black"/>
                </a:solidFill>
                <a:latin typeface="Candara" panose="020E0502030303020204" pitchFamily="34" charset="0"/>
              </a:rPr>
              <a:t>OUTPUT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7161711" y="2238647"/>
            <a:ext cx="1577340" cy="685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b="1" dirty="0">
                <a:solidFill>
                  <a:prstClr val="black"/>
                </a:solidFill>
                <a:latin typeface="Candara" panose="020E0502030303020204" pitchFamily="34" charset="0"/>
              </a:rPr>
              <a:t>DAMPAK</a:t>
            </a:r>
          </a:p>
        </p:txBody>
      </p:sp>
      <p:sp>
        <p:nvSpPr>
          <p:cNvPr id="6" name="Rectangle 5"/>
          <p:cNvSpPr/>
          <p:nvPr/>
        </p:nvSpPr>
        <p:spPr>
          <a:xfrm>
            <a:off x="273977" y="3061608"/>
            <a:ext cx="1803018" cy="175368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>
              <a:defRPr/>
            </a:pPr>
            <a:r>
              <a:rPr lang="en-US" sz="1125" dirty="0">
                <a:solidFill>
                  <a:prstClr val="black"/>
                </a:solidFill>
                <a:latin typeface="Candara" panose="020E0502030303020204" pitchFamily="34" charset="0"/>
              </a:rPr>
              <a:t>Resources </a:t>
            </a:r>
            <a:r>
              <a:rPr lang="en-US" sz="1125" dirty="0" err="1">
                <a:solidFill>
                  <a:prstClr val="black"/>
                </a:solidFill>
                <a:latin typeface="Candara" panose="020E0502030303020204" pitchFamily="34" charset="0"/>
              </a:rPr>
              <a:t>Pemda</a:t>
            </a:r>
            <a:r>
              <a:rPr lang="en-US" sz="1125" dirty="0">
                <a:solidFill>
                  <a:prstClr val="black"/>
                </a:solidFill>
                <a:latin typeface="Candara" panose="020E0502030303020204" pitchFamily="34" charset="0"/>
              </a:rPr>
              <a:t>:</a:t>
            </a:r>
          </a:p>
          <a:p>
            <a:pPr marL="214313" indent="-214313" algn="just" defTabSz="685800">
              <a:buFont typeface="Wingdings" panose="05000000000000000000" pitchFamily="2" charset="2"/>
              <a:buChar char="q"/>
              <a:defRPr/>
            </a:pPr>
            <a:r>
              <a:rPr lang="en-US" sz="1125" dirty="0" err="1">
                <a:solidFill>
                  <a:prstClr val="black"/>
                </a:solidFill>
                <a:latin typeface="Candara" panose="020E0502030303020204" pitchFamily="34" charset="0"/>
              </a:rPr>
              <a:t>Komitmen</a:t>
            </a:r>
            <a:r>
              <a:rPr lang="en-US" sz="1125" dirty="0">
                <a:solidFill>
                  <a:prstClr val="black"/>
                </a:solidFill>
                <a:latin typeface="Candara" panose="020E0502030303020204" pitchFamily="34" charset="0"/>
              </a:rPr>
              <a:t> Tinggi </a:t>
            </a:r>
            <a:r>
              <a:rPr lang="en-US" sz="1125" dirty="0" err="1">
                <a:solidFill>
                  <a:prstClr val="black"/>
                </a:solidFill>
                <a:latin typeface="Candara" panose="020E0502030303020204" pitchFamily="34" charset="0"/>
              </a:rPr>
              <a:t>Pemberantasan</a:t>
            </a:r>
            <a:r>
              <a:rPr lang="en-US" sz="1125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1125" dirty="0" err="1">
                <a:solidFill>
                  <a:prstClr val="black"/>
                </a:solidFill>
                <a:latin typeface="Candara" panose="020E0502030303020204" pitchFamily="34" charset="0"/>
              </a:rPr>
              <a:t>Korupsi</a:t>
            </a:r>
            <a:r>
              <a:rPr lang="en-US" sz="1125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</a:p>
          <a:p>
            <a:pPr marL="214313" indent="-214313" algn="just" defTabSz="685800">
              <a:buFont typeface="Wingdings" panose="05000000000000000000" pitchFamily="2" charset="2"/>
              <a:buChar char="q"/>
              <a:defRPr/>
            </a:pPr>
            <a:r>
              <a:rPr lang="en-US" sz="1125" dirty="0" err="1">
                <a:solidFill>
                  <a:prstClr val="black"/>
                </a:solidFill>
                <a:latin typeface="Candara" panose="020E0502030303020204" pitchFamily="34" charset="0"/>
              </a:rPr>
              <a:t>Sumberdaya</a:t>
            </a:r>
            <a:r>
              <a:rPr lang="en-US" sz="1125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1125" dirty="0" err="1">
                <a:solidFill>
                  <a:prstClr val="black"/>
                </a:solidFill>
                <a:latin typeface="Candara" panose="020E0502030303020204" pitchFamily="34" charset="0"/>
              </a:rPr>
              <a:t>Manusia</a:t>
            </a:r>
            <a:r>
              <a:rPr lang="en-US" sz="1125" dirty="0">
                <a:solidFill>
                  <a:prstClr val="black"/>
                </a:solidFill>
                <a:latin typeface="Candara" panose="020E0502030303020204" pitchFamily="34" charset="0"/>
              </a:rPr>
              <a:t> yang </a:t>
            </a:r>
            <a:r>
              <a:rPr lang="en-US" sz="1125" dirty="0" err="1">
                <a:solidFill>
                  <a:prstClr val="black"/>
                </a:solidFill>
                <a:latin typeface="Candara" panose="020E0502030303020204" pitchFamily="34" charset="0"/>
              </a:rPr>
              <a:t>memadai</a:t>
            </a:r>
            <a:r>
              <a:rPr lang="en-US" sz="1125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1125" dirty="0" err="1">
                <a:solidFill>
                  <a:prstClr val="black"/>
                </a:solidFill>
                <a:latin typeface="Candara" panose="020E0502030303020204" pitchFamily="34" charset="0"/>
              </a:rPr>
              <a:t>dari</a:t>
            </a:r>
            <a:r>
              <a:rPr lang="en-US" sz="1125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1125" dirty="0" err="1">
                <a:solidFill>
                  <a:prstClr val="black"/>
                </a:solidFill>
                <a:latin typeface="Candara" panose="020E0502030303020204" pitchFamily="34" charset="0"/>
              </a:rPr>
              <a:t>sisi</a:t>
            </a:r>
            <a:r>
              <a:rPr lang="en-US" sz="1125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1125" dirty="0" err="1">
                <a:solidFill>
                  <a:prstClr val="black"/>
                </a:solidFill>
                <a:latin typeface="Candara" panose="020E0502030303020204" pitchFamily="34" charset="0"/>
              </a:rPr>
              <a:t>jumlah</a:t>
            </a:r>
            <a:r>
              <a:rPr lang="en-US" sz="1125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1125" dirty="0" err="1">
                <a:solidFill>
                  <a:prstClr val="black"/>
                </a:solidFill>
                <a:latin typeface="Candara" panose="020E0502030303020204" pitchFamily="34" charset="0"/>
              </a:rPr>
              <a:t>dan</a:t>
            </a:r>
            <a:r>
              <a:rPr lang="en-US" sz="1125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1125" dirty="0" err="1">
                <a:solidFill>
                  <a:prstClr val="black"/>
                </a:solidFill>
                <a:latin typeface="Candara" panose="020E0502030303020204" pitchFamily="34" charset="0"/>
              </a:rPr>
              <a:t>kompetensi</a:t>
            </a:r>
            <a:endParaRPr lang="en-US" sz="1125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marL="214313" indent="-214313" algn="just" defTabSz="685800">
              <a:buFont typeface="Wingdings" panose="05000000000000000000" pitchFamily="2" charset="2"/>
              <a:buChar char="q"/>
              <a:defRPr/>
            </a:pPr>
            <a:r>
              <a:rPr lang="en-US" sz="1125" dirty="0" err="1">
                <a:solidFill>
                  <a:prstClr val="black"/>
                </a:solidFill>
                <a:latin typeface="Candara" panose="020E0502030303020204" pitchFamily="34" charset="0"/>
              </a:rPr>
              <a:t>Anggaran</a:t>
            </a:r>
            <a:endParaRPr lang="en-US" sz="1125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marL="214313" indent="-214313" algn="just" defTabSz="685800">
              <a:buFont typeface="Wingdings" panose="05000000000000000000" pitchFamily="2" charset="2"/>
              <a:buChar char="q"/>
              <a:defRPr/>
            </a:pPr>
            <a:r>
              <a:rPr lang="en-US" sz="1125" dirty="0" err="1">
                <a:solidFill>
                  <a:prstClr val="black"/>
                </a:solidFill>
                <a:latin typeface="Candara" panose="020E0502030303020204" pitchFamily="34" charset="0"/>
              </a:rPr>
              <a:t>Teknologi</a:t>
            </a:r>
            <a:r>
              <a:rPr lang="en-US" sz="1125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</a:p>
          <a:p>
            <a:pPr marL="214313" indent="-214313" algn="just" defTabSz="685800">
              <a:buFont typeface="Wingdings" panose="05000000000000000000" pitchFamily="2" charset="2"/>
              <a:buChar char="q"/>
              <a:defRPr/>
            </a:pPr>
            <a:r>
              <a:rPr lang="en-US" sz="1125" dirty="0" err="1">
                <a:solidFill>
                  <a:prstClr val="black"/>
                </a:solidFill>
                <a:latin typeface="Candara" panose="020E0502030303020204" pitchFamily="34" charset="0"/>
              </a:rPr>
              <a:t>Sumberdaya</a:t>
            </a:r>
            <a:r>
              <a:rPr lang="en-US" sz="1125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1125" dirty="0" err="1">
                <a:solidFill>
                  <a:prstClr val="black"/>
                </a:solidFill>
                <a:latin typeface="Candara" panose="020E0502030303020204" pitchFamily="34" charset="0"/>
              </a:rPr>
              <a:t>lainnya</a:t>
            </a:r>
            <a:endParaRPr lang="en-US" sz="1125" dirty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478677" y="3061608"/>
            <a:ext cx="1803018" cy="1048294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200" dirty="0" err="1">
                <a:solidFill>
                  <a:prstClr val="black"/>
                </a:solidFill>
                <a:latin typeface="Candara" panose="020E0502030303020204" pitchFamily="34" charset="0"/>
              </a:rPr>
              <a:t>Pemda</a:t>
            </a:r>
            <a:r>
              <a:rPr lang="en-US" sz="12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ndara" panose="020E0502030303020204" pitchFamily="34" charset="0"/>
              </a:rPr>
              <a:t>melaksanakan</a:t>
            </a:r>
            <a:r>
              <a:rPr lang="en-US" sz="12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ndara" panose="020E0502030303020204" pitchFamily="34" charset="0"/>
              </a:rPr>
              <a:t>upaya</a:t>
            </a:r>
            <a:r>
              <a:rPr lang="en-US" sz="12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ndara" panose="020E0502030303020204" pitchFamily="34" charset="0"/>
              </a:rPr>
              <a:t>pencegahan</a:t>
            </a:r>
            <a:r>
              <a:rPr lang="en-US" sz="12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ndara" panose="020E0502030303020204" pitchFamily="34" charset="0"/>
              </a:rPr>
              <a:t>korupsi</a:t>
            </a:r>
            <a:endParaRPr lang="en-US" sz="1200" dirty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775935" y="3061608"/>
            <a:ext cx="1803018" cy="104829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200" dirty="0" err="1">
                <a:solidFill>
                  <a:prstClr val="black"/>
                </a:solidFill>
                <a:latin typeface="Candara" panose="020E0502030303020204" pitchFamily="34" charset="0"/>
              </a:rPr>
              <a:t>Pemda</a:t>
            </a:r>
            <a:r>
              <a:rPr lang="en-US" sz="12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ndara" panose="020E0502030303020204" pitchFamily="34" charset="0"/>
              </a:rPr>
              <a:t>membuktikan</a:t>
            </a:r>
            <a:r>
              <a:rPr lang="en-US" sz="12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ndara" panose="020E0502030303020204" pitchFamily="34" charset="0"/>
              </a:rPr>
              <a:t>upaya</a:t>
            </a:r>
            <a:r>
              <a:rPr lang="en-US" sz="12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ndara" panose="020E0502030303020204" pitchFamily="34" charset="0"/>
              </a:rPr>
              <a:t>pencegahan</a:t>
            </a:r>
            <a:r>
              <a:rPr lang="en-US" sz="12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ndara" panose="020E0502030303020204" pitchFamily="34" charset="0"/>
              </a:rPr>
              <a:t>korupsi</a:t>
            </a:r>
            <a:r>
              <a:rPr lang="en-US" sz="12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ndara" panose="020E0502030303020204" pitchFamily="34" charset="0"/>
              </a:rPr>
              <a:t>melalui</a:t>
            </a:r>
            <a:r>
              <a:rPr lang="en-US" sz="12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ndara" panose="020E0502030303020204" pitchFamily="34" charset="0"/>
              </a:rPr>
              <a:t>dokumen</a:t>
            </a:r>
            <a:r>
              <a:rPr lang="en-US" sz="1200" dirty="0">
                <a:solidFill>
                  <a:prstClr val="black"/>
                </a:solidFill>
                <a:latin typeface="Candara" panose="020E0502030303020204" pitchFamily="34" charset="0"/>
              </a:rPr>
              <a:t> (</a:t>
            </a:r>
            <a:r>
              <a:rPr lang="en-US" sz="1200" i="1" dirty="0">
                <a:solidFill>
                  <a:prstClr val="black"/>
                </a:solidFill>
                <a:latin typeface="Candara" panose="020E0502030303020204" pitchFamily="34" charset="0"/>
              </a:rPr>
              <a:t>evidence)</a:t>
            </a:r>
            <a:endParaRPr lang="en-US" sz="1200" dirty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077423" y="3061607"/>
            <a:ext cx="1803018" cy="1048294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200" dirty="0" err="1">
                <a:solidFill>
                  <a:prstClr val="black"/>
                </a:solidFill>
                <a:latin typeface="Candara" panose="020E0502030303020204" pitchFamily="34" charset="0"/>
              </a:rPr>
              <a:t>Upaya</a:t>
            </a:r>
            <a:r>
              <a:rPr lang="en-US" sz="12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ndara" panose="020E0502030303020204" pitchFamily="34" charset="0"/>
              </a:rPr>
              <a:t>pencegahan</a:t>
            </a:r>
            <a:r>
              <a:rPr lang="en-US" sz="12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ndara" panose="020E0502030303020204" pitchFamily="34" charset="0"/>
              </a:rPr>
              <a:t>korupsi</a:t>
            </a:r>
            <a:r>
              <a:rPr lang="en-US" sz="12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ndara" panose="020E0502030303020204" pitchFamily="34" charset="0"/>
              </a:rPr>
              <a:t>berdampak</a:t>
            </a:r>
            <a:r>
              <a:rPr lang="en-US" sz="12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ndara" panose="020E0502030303020204" pitchFamily="34" charset="0"/>
              </a:rPr>
              <a:t>pada</a:t>
            </a:r>
            <a:r>
              <a:rPr lang="en-US" sz="12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ndara" panose="020E0502030303020204" pitchFamily="34" charset="0"/>
              </a:rPr>
              <a:t>peningkatan</a:t>
            </a:r>
            <a:r>
              <a:rPr lang="en-US" sz="12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ndara" panose="020E0502030303020204" pitchFamily="34" charset="0"/>
              </a:rPr>
              <a:t>integritas</a:t>
            </a:r>
            <a:r>
              <a:rPr lang="en-US" sz="12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ndara" panose="020E0502030303020204" pitchFamily="34" charset="0"/>
              </a:rPr>
              <a:t>Pemda</a:t>
            </a:r>
            <a:endParaRPr lang="en-US" sz="1200" dirty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  <p:sp>
        <p:nvSpPr>
          <p:cNvPr id="24" name="Left Brace 23"/>
          <p:cNvSpPr/>
          <p:nvPr/>
        </p:nvSpPr>
        <p:spPr>
          <a:xfrm rot="16200000">
            <a:off x="4327974" y="2288047"/>
            <a:ext cx="401684" cy="41002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2735" y="4539027"/>
            <a:ext cx="4467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200" dirty="0" err="1">
                <a:solidFill>
                  <a:srgbClr val="1F497D"/>
                </a:solidFill>
                <a:latin typeface="Candara" panose="020E0502030303020204" pitchFamily="34" charset="0"/>
              </a:rPr>
              <a:t>Pemda</a:t>
            </a:r>
            <a:r>
              <a:rPr lang="en-US" sz="1200" dirty="0">
                <a:solidFill>
                  <a:srgbClr val="1F497D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rgbClr val="1F497D"/>
                </a:solidFill>
                <a:latin typeface="Candara" panose="020E0502030303020204" pitchFamily="34" charset="0"/>
              </a:rPr>
              <a:t>menyampaikan</a:t>
            </a:r>
            <a:r>
              <a:rPr lang="en-US" sz="1200" dirty="0">
                <a:solidFill>
                  <a:srgbClr val="1F497D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rgbClr val="1F497D"/>
                </a:solidFill>
                <a:latin typeface="Candara" panose="020E0502030303020204" pitchFamily="34" charset="0"/>
              </a:rPr>
              <a:t>laporan</a:t>
            </a:r>
            <a:r>
              <a:rPr lang="en-US" sz="1200" dirty="0">
                <a:solidFill>
                  <a:srgbClr val="1F497D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rgbClr val="1F497D"/>
                </a:solidFill>
                <a:latin typeface="Candara" panose="020E0502030303020204" pitchFamily="34" charset="0"/>
              </a:rPr>
              <a:t>telah</a:t>
            </a:r>
            <a:r>
              <a:rPr lang="en-US" sz="1200" dirty="0">
                <a:solidFill>
                  <a:srgbClr val="1F497D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rgbClr val="1F497D"/>
                </a:solidFill>
                <a:latin typeface="Candara" panose="020E0502030303020204" pitchFamily="34" charset="0"/>
              </a:rPr>
              <a:t>melaksanakan</a:t>
            </a:r>
            <a:r>
              <a:rPr lang="en-US" sz="1200" dirty="0">
                <a:solidFill>
                  <a:srgbClr val="1F497D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rgbClr val="1F497D"/>
                </a:solidFill>
                <a:latin typeface="Candara" panose="020E0502030303020204" pitchFamily="34" charset="0"/>
              </a:rPr>
              <a:t>upaya</a:t>
            </a:r>
            <a:r>
              <a:rPr lang="en-US" sz="1200" dirty="0">
                <a:solidFill>
                  <a:srgbClr val="1F497D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rgbClr val="1F497D"/>
                </a:solidFill>
                <a:latin typeface="Candara" panose="020E0502030303020204" pitchFamily="34" charset="0"/>
              </a:rPr>
              <a:t>pencegahan</a:t>
            </a:r>
            <a:r>
              <a:rPr lang="en-US" sz="1200" dirty="0">
                <a:solidFill>
                  <a:srgbClr val="1F497D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rgbClr val="1F497D"/>
                </a:solidFill>
                <a:latin typeface="Candara" panose="020E0502030303020204" pitchFamily="34" charset="0"/>
              </a:rPr>
              <a:t>korupsi</a:t>
            </a:r>
            <a:r>
              <a:rPr lang="en-US" sz="1200" dirty="0">
                <a:solidFill>
                  <a:srgbClr val="1F497D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rgbClr val="1F497D"/>
                </a:solidFill>
                <a:latin typeface="Candara" panose="020E0502030303020204" pitchFamily="34" charset="0"/>
              </a:rPr>
              <a:t>kepada</a:t>
            </a:r>
            <a:r>
              <a:rPr lang="en-US" sz="1200" dirty="0">
                <a:solidFill>
                  <a:srgbClr val="1F497D"/>
                </a:solidFill>
                <a:latin typeface="Candara" panose="020E0502030303020204" pitchFamily="34" charset="0"/>
              </a:rPr>
              <a:t> KPK </a:t>
            </a:r>
            <a:r>
              <a:rPr lang="en-US" sz="1200" dirty="0" err="1">
                <a:solidFill>
                  <a:srgbClr val="1F497D"/>
                </a:solidFill>
                <a:latin typeface="Candara" panose="020E0502030303020204" pitchFamily="34" charset="0"/>
              </a:rPr>
              <a:t>dengan</a:t>
            </a:r>
            <a:r>
              <a:rPr lang="en-US" sz="1200" dirty="0">
                <a:solidFill>
                  <a:srgbClr val="1F497D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rgbClr val="1F497D"/>
                </a:solidFill>
                <a:latin typeface="Candara" panose="020E0502030303020204" pitchFamily="34" charset="0"/>
              </a:rPr>
              <a:t>menyampaikan</a:t>
            </a:r>
            <a:r>
              <a:rPr lang="en-US" sz="1200" dirty="0">
                <a:solidFill>
                  <a:srgbClr val="1F497D"/>
                </a:solidFill>
                <a:latin typeface="Candara" panose="020E0502030303020204" pitchFamily="34" charset="0"/>
              </a:rPr>
              <a:t> </a:t>
            </a:r>
            <a:r>
              <a:rPr lang="en-US" sz="1200" i="1" dirty="0">
                <a:solidFill>
                  <a:srgbClr val="1F497D"/>
                </a:solidFill>
                <a:latin typeface="Candara" panose="020E0502030303020204" pitchFamily="34" charset="0"/>
              </a:rPr>
              <a:t>evidence </a:t>
            </a:r>
            <a:r>
              <a:rPr lang="en-US" sz="1200" dirty="0">
                <a:solidFill>
                  <a:srgbClr val="1F497D"/>
                </a:solidFill>
                <a:latin typeface="Candara" panose="020E0502030303020204" pitchFamily="34" charset="0"/>
              </a:rPr>
              <a:t>yang </a:t>
            </a:r>
            <a:r>
              <a:rPr lang="en-US" sz="1200" dirty="0" err="1">
                <a:solidFill>
                  <a:srgbClr val="1F497D"/>
                </a:solidFill>
                <a:latin typeface="Candara" panose="020E0502030303020204" pitchFamily="34" charset="0"/>
              </a:rPr>
              <a:t>telah</a:t>
            </a:r>
            <a:r>
              <a:rPr lang="en-US" sz="1200" dirty="0">
                <a:solidFill>
                  <a:srgbClr val="1F497D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rgbClr val="1F497D"/>
                </a:solidFill>
                <a:latin typeface="Candara" panose="020E0502030303020204" pitchFamily="34" charset="0"/>
              </a:rPr>
              <a:t>ditetapkan</a:t>
            </a:r>
            <a:r>
              <a:rPr lang="en-US" sz="1200" dirty="0">
                <a:solidFill>
                  <a:srgbClr val="1F497D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rgbClr val="1F497D"/>
                </a:solidFill>
                <a:latin typeface="Candara" panose="020E0502030303020204" pitchFamily="34" charset="0"/>
              </a:rPr>
              <a:t>melalui</a:t>
            </a:r>
            <a:r>
              <a:rPr lang="en-US" sz="1200" dirty="0">
                <a:solidFill>
                  <a:srgbClr val="1F497D"/>
                </a:solidFill>
                <a:latin typeface="Candara" panose="020E0502030303020204" pitchFamily="34" charset="0"/>
              </a:rPr>
              <a:t> SK </a:t>
            </a:r>
            <a:r>
              <a:rPr lang="en-US" sz="1200" dirty="0" err="1">
                <a:solidFill>
                  <a:srgbClr val="1F497D"/>
                </a:solidFill>
                <a:latin typeface="Candara" panose="020E0502030303020204" pitchFamily="34" charset="0"/>
              </a:rPr>
              <a:t>Deputi</a:t>
            </a:r>
            <a:r>
              <a:rPr lang="en-US" sz="1200" dirty="0">
                <a:solidFill>
                  <a:srgbClr val="1F497D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rgbClr val="1F497D"/>
                </a:solidFill>
                <a:latin typeface="Candara" panose="020E0502030303020204" pitchFamily="34" charset="0"/>
              </a:rPr>
              <a:t>Bidang</a:t>
            </a:r>
            <a:r>
              <a:rPr lang="en-US" sz="1200" dirty="0">
                <a:solidFill>
                  <a:srgbClr val="1F497D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rgbClr val="1F497D"/>
                </a:solidFill>
                <a:latin typeface="Candara" panose="020E0502030303020204" pitchFamily="34" charset="0"/>
              </a:rPr>
              <a:t>Koordinasi</a:t>
            </a:r>
            <a:r>
              <a:rPr lang="en-US" sz="1200" dirty="0">
                <a:solidFill>
                  <a:srgbClr val="1F497D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rgbClr val="1F497D"/>
                </a:solidFill>
                <a:latin typeface="Candara" panose="020E0502030303020204" pitchFamily="34" charset="0"/>
              </a:rPr>
              <a:t>dan</a:t>
            </a:r>
            <a:r>
              <a:rPr lang="en-US" sz="1200" dirty="0">
                <a:solidFill>
                  <a:srgbClr val="1F497D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rgbClr val="1F497D"/>
                </a:solidFill>
                <a:latin typeface="Candara" panose="020E0502030303020204" pitchFamily="34" charset="0"/>
              </a:rPr>
              <a:t>Supervisi</a:t>
            </a:r>
            <a:r>
              <a:rPr lang="en-US" sz="1200" dirty="0">
                <a:solidFill>
                  <a:srgbClr val="1F497D"/>
                </a:solidFill>
                <a:latin typeface="Candara" panose="020E0502030303020204" pitchFamily="34" charset="0"/>
              </a:rPr>
              <a:t> KPK </a:t>
            </a:r>
            <a:r>
              <a:rPr lang="en-US" sz="1200" dirty="0" err="1">
                <a:solidFill>
                  <a:srgbClr val="1F497D"/>
                </a:solidFill>
                <a:latin typeface="Candara" panose="020E0502030303020204" pitchFamily="34" charset="0"/>
              </a:rPr>
              <a:t>melalui</a:t>
            </a:r>
            <a:r>
              <a:rPr lang="en-US" sz="1200" dirty="0">
                <a:solidFill>
                  <a:srgbClr val="1F497D"/>
                </a:solidFill>
                <a:latin typeface="Candara" panose="020E0502030303020204" pitchFamily="34" charset="0"/>
              </a:rPr>
              <a:t> </a:t>
            </a:r>
            <a:r>
              <a:rPr lang="en-US" sz="1200" i="1" dirty="0">
                <a:solidFill>
                  <a:srgbClr val="1F497D"/>
                </a:solidFill>
                <a:latin typeface="Candara" panose="020E0502030303020204" pitchFamily="34" charset="0"/>
              </a:rPr>
              <a:t>Monitoring Center for Prevention (MCP)</a:t>
            </a:r>
            <a:endParaRPr lang="en-US" sz="1200" dirty="0">
              <a:solidFill>
                <a:srgbClr val="1F497D"/>
              </a:solidFill>
              <a:latin typeface="Candara" panose="020E0502030303020204" pitchFamily="34" charset="0"/>
            </a:endParaRPr>
          </a:p>
        </p:txBody>
      </p:sp>
      <p:pic>
        <p:nvPicPr>
          <p:cNvPr id="95" name="Google Shape;269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23277" y="4240210"/>
            <a:ext cx="1254208" cy="52328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Rectangle 95"/>
          <p:cNvSpPr/>
          <p:nvPr/>
        </p:nvSpPr>
        <p:spPr>
          <a:xfrm>
            <a:off x="7323277" y="4840718"/>
            <a:ext cx="1312817" cy="411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200" dirty="0">
                <a:solidFill>
                  <a:prstClr val="black"/>
                </a:solidFill>
                <a:latin typeface="Candara" panose="020E0502030303020204" pitchFamily="34" charset="0"/>
              </a:rPr>
              <a:t>IPAK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106385" y="2307227"/>
            <a:ext cx="254726" cy="61722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/>
          </a:p>
        </p:txBody>
      </p:sp>
      <p:sp>
        <p:nvSpPr>
          <p:cNvPr id="21" name="Right Arrow 20"/>
          <p:cNvSpPr/>
          <p:nvPr/>
        </p:nvSpPr>
        <p:spPr>
          <a:xfrm>
            <a:off x="4465195" y="2307227"/>
            <a:ext cx="254726" cy="61722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/>
          </a:p>
        </p:txBody>
      </p:sp>
      <p:sp>
        <p:nvSpPr>
          <p:cNvPr id="22" name="Right Arrow 21"/>
          <p:cNvSpPr/>
          <p:nvPr/>
        </p:nvSpPr>
        <p:spPr>
          <a:xfrm>
            <a:off x="6634967" y="2272937"/>
            <a:ext cx="254726" cy="61722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/>
          </a:p>
        </p:txBody>
      </p:sp>
      <p:sp>
        <p:nvSpPr>
          <p:cNvPr id="3" name="TextBox 2"/>
          <p:cNvSpPr txBox="1"/>
          <p:nvPr/>
        </p:nvSpPr>
        <p:spPr>
          <a:xfrm>
            <a:off x="146614" y="4870044"/>
            <a:ext cx="205774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latin typeface="Candara" panose="020E0502030303020204" pitchFamily="34" charset="0"/>
              </a:rPr>
              <a:t>MCP </a:t>
            </a:r>
            <a:r>
              <a:rPr lang="en-US" sz="1050" i="1" dirty="0" err="1">
                <a:latin typeface="Candara" panose="020E0502030303020204" pitchFamily="34" charset="0"/>
              </a:rPr>
              <a:t>dapat</a:t>
            </a:r>
            <a:r>
              <a:rPr lang="en-US" sz="1050" i="1" dirty="0">
                <a:latin typeface="Candara" panose="020E0502030303020204" pitchFamily="34" charset="0"/>
              </a:rPr>
              <a:t> </a:t>
            </a:r>
            <a:r>
              <a:rPr lang="en-US" sz="1050" i="1" dirty="0" err="1">
                <a:latin typeface="Candara" panose="020E0502030303020204" pitchFamily="34" charset="0"/>
              </a:rPr>
              <a:t>menjadi</a:t>
            </a:r>
            <a:r>
              <a:rPr lang="en-US" sz="1050" i="1" dirty="0">
                <a:latin typeface="Candara" panose="020E0502030303020204" pitchFamily="34" charset="0"/>
              </a:rPr>
              <a:t> </a:t>
            </a:r>
            <a:r>
              <a:rPr lang="en-US" sz="1050" i="1" dirty="0" err="1">
                <a:latin typeface="Candara" panose="020E0502030303020204" pitchFamily="34" charset="0"/>
              </a:rPr>
              <a:t>sumberdaya</a:t>
            </a:r>
            <a:r>
              <a:rPr lang="en-US" sz="1050" i="1" dirty="0">
                <a:latin typeface="Candara" panose="020E0502030303020204" pitchFamily="34" charset="0"/>
              </a:rPr>
              <a:t> </a:t>
            </a:r>
            <a:r>
              <a:rPr lang="en-US" sz="1050" i="1" dirty="0" err="1">
                <a:latin typeface="Candara" panose="020E0502030303020204" pitchFamily="34" charset="0"/>
              </a:rPr>
              <a:t>Pemda</a:t>
            </a:r>
            <a:r>
              <a:rPr lang="en-US" sz="1050" i="1" dirty="0">
                <a:latin typeface="Candara" panose="020E0502030303020204" pitchFamily="34" charset="0"/>
              </a:rPr>
              <a:t>, </a:t>
            </a:r>
            <a:r>
              <a:rPr lang="en-US" sz="1050" i="1" dirty="0" err="1">
                <a:latin typeface="Candara" panose="020E0502030303020204" pitchFamily="34" charset="0"/>
              </a:rPr>
              <a:t>sebagai</a:t>
            </a:r>
            <a:r>
              <a:rPr lang="en-US" sz="1050" i="1" dirty="0">
                <a:latin typeface="Candara" panose="020E0502030303020204" pitchFamily="34" charset="0"/>
              </a:rPr>
              <a:t> </a:t>
            </a:r>
            <a:r>
              <a:rPr lang="en-US" sz="1050" i="1" dirty="0" err="1">
                <a:latin typeface="Candara" panose="020E0502030303020204" pitchFamily="34" charset="0"/>
              </a:rPr>
              <a:t>regulasi</a:t>
            </a:r>
            <a:r>
              <a:rPr lang="en-US" sz="1050" i="1" dirty="0">
                <a:latin typeface="Candara" panose="020E0502030303020204" pitchFamily="34" charset="0"/>
              </a:rPr>
              <a:t> </a:t>
            </a:r>
            <a:r>
              <a:rPr lang="en-US" sz="1050" i="1" dirty="0" err="1">
                <a:latin typeface="Candara" panose="020E0502030303020204" pitchFamily="34" charset="0"/>
              </a:rPr>
              <a:t>dalam</a:t>
            </a:r>
            <a:r>
              <a:rPr lang="en-US" sz="1050" i="1" dirty="0">
                <a:latin typeface="Candara" panose="020E0502030303020204" pitchFamily="34" charset="0"/>
              </a:rPr>
              <a:t> </a:t>
            </a:r>
            <a:r>
              <a:rPr lang="en-US" sz="1050" i="1" dirty="0" err="1">
                <a:latin typeface="Candara" panose="020E0502030303020204" pitchFamily="34" charset="0"/>
              </a:rPr>
              <a:t>tata</a:t>
            </a:r>
            <a:r>
              <a:rPr lang="en-US" sz="1050" i="1" dirty="0">
                <a:latin typeface="Candara" panose="020E0502030303020204" pitchFamily="34" charset="0"/>
              </a:rPr>
              <a:t> </a:t>
            </a:r>
            <a:r>
              <a:rPr lang="en-US" sz="1050" i="1" dirty="0" err="1">
                <a:latin typeface="Candara" panose="020E0502030303020204" pitchFamily="34" charset="0"/>
              </a:rPr>
              <a:t>kelola</a:t>
            </a:r>
            <a:r>
              <a:rPr lang="en-US" sz="1050" i="1" dirty="0">
                <a:latin typeface="Candara" panose="020E0502030303020204" pitchFamily="34" charset="0"/>
              </a:rPr>
              <a:t> </a:t>
            </a:r>
            <a:r>
              <a:rPr lang="en-US" sz="1050" i="1" dirty="0" err="1">
                <a:latin typeface="Candara" panose="020E0502030303020204" pitchFamily="34" charset="0"/>
              </a:rPr>
              <a:t>pemerintahan</a:t>
            </a:r>
            <a:r>
              <a:rPr lang="en-US" sz="1050" i="1" dirty="0">
                <a:latin typeface="Candara" panose="020E0502030303020204" pitchFamily="34" charset="0"/>
              </a:rPr>
              <a:t> </a:t>
            </a:r>
            <a:r>
              <a:rPr lang="en-US" sz="1050" i="1" dirty="0" err="1">
                <a:latin typeface="Candara" panose="020E0502030303020204" pitchFamily="34" charset="0"/>
              </a:rPr>
              <a:t>daerah</a:t>
            </a:r>
            <a:endParaRPr lang="en-US" sz="1050" i="1" dirty="0">
              <a:latin typeface="Candara" panose="020E05020303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8521" y="5414514"/>
            <a:ext cx="4606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Candara" panose="020E0502030303020204" pitchFamily="34" charset="0"/>
                <a:ea typeface="Cambria" panose="02040503050406030204" pitchFamily="18" charset="0"/>
              </a:rPr>
              <a:t>Indikator</a:t>
            </a:r>
            <a:r>
              <a:rPr lang="en-US" sz="1200" dirty="0">
                <a:latin typeface="Candara" panose="020E0502030303020204" pitchFamily="34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Candara" panose="020E0502030303020204" pitchFamily="34" charset="0"/>
                <a:ea typeface="Cambria" panose="02040503050406030204" pitchFamily="18" charset="0"/>
              </a:rPr>
              <a:t>dan</a:t>
            </a:r>
            <a:r>
              <a:rPr lang="en-US" sz="1200" dirty="0">
                <a:latin typeface="Candara" panose="020E0502030303020204" pitchFamily="34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Candara" panose="020E0502030303020204" pitchFamily="34" charset="0"/>
                <a:ea typeface="Cambria" panose="02040503050406030204" pitchFamily="18" charset="0"/>
              </a:rPr>
              <a:t>Subindikator</a:t>
            </a:r>
            <a:r>
              <a:rPr lang="en-US" sz="1200" dirty="0">
                <a:latin typeface="Candara" panose="020E0502030303020204" pitchFamily="34" charset="0"/>
                <a:ea typeface="Cambria" panose="02040503050406030204" pitchFamily="18" charset="0"/>
              </a:rPr>
              <a:t> MCP </a:t>
            </a:r>
            <a:r>
              <a:rPr lang="en-US" sz="1200" dirty="0" err="1">
                <a:latin typeface="Candara" panose="020E0502030303020204" pitchFamily="34" charset="0"/>
                <a:ea typeface="Cambria" panose="02040503050406030204" pitchFamily="18" charset="0"/>
              </a:rPr>
              <a:t>berupa</a:t>
            </a:r>
            <a:r>
              <a:rPr lang="en-US" sz="1200" dirty="0">
                <a:latin typeface="Candara" panose="020E0502030303020204" pitchFamily="34" charset="0"/>
                <a:ea typeface="Cambria" panose="02040503050406030204" pitchFamily="18" charset="0"/>
              </a:rPr>
              <a:t> proses </a:t>
            </a:r>
            <a:r>
              <a:rPr lang="en-US" sz="1200" dirty="0" err="1">
                <a:latin typeface="Candara" panose="020E0502030303020204" pitchFamily="34" charset="0"/>
                <a:ea typeface="Cambria" panose="02040503050406030204" pitchFamily="18" charset="0"/>
              </a:rPr>
              <a:t>dan</a:t>
            </a:r>
            <a:r>
              <a:rPr lang="en-US" sz="1200" dirty="0">
                <a:latin typeface="Candara" panose="020E0502030303020204" pitchFamily="34" charset="0"/>
                <a:ea typeface="Cambria" panose="02040503050406030204" pitchFamily="18" charset="0"/>
              </a:rPr>
              <a:t> output</a:t>
            </a:r>
          </a:p>
          <a:p>
            <a:pPr algn="ctr"/>
            <a:r>
              <a:rPr lang="en-US" sz="1200" dirty="0">
                <a:latin typeface="Candara" panose="020E0502030303020204" pitchFamily="34" charset="0"/>
                <a:ea typeface="Cambria" panose="02040503050406030204" pitchFamily="18" charset="0"/>
              </a:rPr>
              <a:t>yang </a:t>
            </a:r>
            <a:r>
              <a:rPr lang="en-US" sz="1200" dirty="0" err="1">
                <a:latin typeface="Candara" panose="020E0502030303020204" pitchFamily="34" charset="0"/>
                <a:ea typeface="Cambria" panose="02040503050406030204" pitchFamily="18" charset="0"/>
              </a:rPr>
              <a:t>dipenuhi</a:t>
            </a:r>
            <a:r>
              <a:rPr lang="en-US" sz="1200" dirty="0">
                <a:latin typeface="Candara" panose="020E0502030303020204" pitchFamily="34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Candara" panose="020E0502030303020204" pitchFamily="34" charset="0"/>
                <a:ea typeface="Cambria" panose="02040503050406030204" pitchFamily="18" charset="0"/>
              </a:rPr>
              <a:t>Pemda</a:t>
            </a:r>
            <a:endParaRPr lang="en-US" sz="1200" dirty="0">
              <a:latin typeface="Candara" panose="020E0502030303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570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857250"/>
            <a:ext cx="9144000" cy="7563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1" y="857251"/>
            <a:ext cx="7725335" cy="736226"/>
          </a:xfrm>
          <a:prstGeom prst="homePlate">
            <a:avLst>
              <a:gd name="adj" fmla="val 5776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A05F0F9-D9D8-4864-93BF-B3C5025B8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158" y="857250"/>
            <a:ext cx="781843" cy="3110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858" y="857251"/>
            <a:ext cx="296180" cy="318857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" y="972226"/>
            <a:ext cx="77253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ID" sz="3000" b="1" i="1" dirty="0">
                <a:solidFill>
                  <a:prstClr val="white"/>
                </a:solidFill>
                <a:latin typeface="Century Gothic" panose="020B0502020202020204" pitchFamily="34" charset="0"/>
              </a:rPr>
              <a:t>MONITORING CENTER FOR PREVENTION</a:t>
            </a:r>
          </a:p>
        </p:txBody>
      </p:sp>
      <p:sp>
        <p:nvSpPr>
          <p:cNvPr id="42" name="Google Shape;2693;p13"/>
          <p:cNvSpPr/>
          <p:nvPr/>
        </p:nvSpPr>
        <p:spPr>
          <a:xfrm>
            <a:off x="0" y="1613647"/>
            <a:ext cx="4415245" cy="4387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8">
              <a:buClr>
                <a:srgbClr val="000000"/>
              </a:buClr>
            </a:pPr>
            <a:endParaRPr sz="1100" kern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0" y="1593477"/>
            <a:ext cx="4415246" cy="42963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UPAYA PENCEGAHAN KORUPSI DAERAH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43281"/>
            <a:ext cx="1168329" cy="13051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68328" y="2023110"/>
            <a:ext cx="3246917" cy="132535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Pemerintah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Daerah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melakukan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upaya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pencegahan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korupsi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daerah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yang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dilaporkan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melalui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b="1" i="1" dirty="0">
                <a:solidFill>
                  <a:schemeClr val="tx1"/>
                </a:solidFill>
                <a:latin typeface="Candara" panose="020E0502030303020204" pitchFamily="34" charset="0"/>
              </a:rPr>
              <a:t>Monitoring Center for Prevention </a:t>
            </a:r>
            <a:r>
              <a:rPr lang="en-US" sz="1050" b="1" dirty="0">
                <a:solidFill>
                  <a:schemeClr val="tx1"/>
                </a:solidFill>
                <a:latin typeface="Candara" panose="020E0502030303020204" pitchFamily="34" charset="0"/>
              </a:rPr>
              <a:t>(MCP) 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yang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dapat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diakses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melalui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JAGA.ID.</a:t>
            </a:r>
          </a:p>
          <a:p>
            <a:pPr algn="ctr"/>
            <a:endParaRPr lang="en-US" sz="105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Penilaian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atas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upaya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pencegahan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korupsi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daerah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dilakukan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secara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bersama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oleh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b="1" dirty="0">
                <a:solidFill>
                  <a:schemeClr val="tx1"/>
                </a:solidFill>
                <a:latin typeface="Candara" panose="020E0502030303020204" pitchFamily="34" charset="0"/>
              </a:rPr>
              <a:t>KPK, </a:t>
            </a:r>
            <a:r>
              <a:rPr lang="en-US" sz="1050" b="1" dirty="0" err="1">
                <a:solidFill>
                  <a:schemeClr val="tx1"/>
                </a:solidFill>
                <a:latin typeface="Candara" panose="020E0502030303020204" pitchFamily="34" charset="0"/>
              </a:rPr>
              <a:t>Kemendagri</a:t>
            </a:r>
            <a:r>
              <a:rPr lang="en-US" sz="1050" b="1" dirty="0">
                <a:solidFill>
                  <a:schemeClr val="tx1"/>
                </a:solidFill>
                <a:latin typeface="Candara" panose="020E0502030303020204" pitchFamily="34" charset="0"/>
              </a:rPr>
              <a:t>, </a:t>
            </a:r>
            <a:r>
              <a:rPr lang="en-US" sz="1050" b="1" dirty="0" err="1">
                <a:solidFill>
                  <a:schemeClr val="tx1"/>
                </a:solidFill>
                <a:latin typeface="Candara" panose="020E0502030303020204" pitchFamily="34" charset="0"/>
              </a:rPr>
              <a:t>dan</a:t>
            </a:r>
            <a:r>
              <a:rPr lang="en-US" sz="1050" b="1" dirty="0">
                <a:solidFill>
                  <a:schemeClr val="tx1"/>
                </a:solidFill>
                <a:latin typeface="Candara" panose="020E0502030303020204" pitchFamily="34" charset="0"/>
              </a:rPr>
              <a:t> BPKP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dengan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jangka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waktu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setiap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tahun</a:t>
            </a:r>
            <a:endParaRPr lang="en-US" sz="105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2232" y="3159579"/>
            <a:ext cx="4415245" cy="116680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1186" y="4600775"/>
            <a:ext cx="1258410" cy="1210010"/>
          </a:xfrm>
          <a:prstGeom prst="rect">
            <a:avLst/>
          </a:prstGeom>
        </p:spPr>
      </p:pic>
      <p:sp>
        <p:nvSpPr>
          <p:cNvPr id="47" name="Shape">
            <a:extLst>
              <a:ext uri="{FF2B5EF4-FFF2-40B4-BE49-F238E27FC236}">
                <a16:creationId xmlns:a16="http://schemas.microsoft.com/office/drawing/2014/main" id="{DAAAC62B-6DDD-4C5D-9406-DF1C4CFA53CC}"/>
              </a:ext>
            </a:extLst>
          </p:cNvPr>
          <p:cNvSpPr/>
          <p:nvPr/>
        </p:nvSpPr>
        <p:spPr>
          <a:xfrm>
            <a:off x="329771" y="4334795"/>
            <a:ext cx="482818" cy="603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86" h="21254" extrusionOk="0">
                <a:moveTo>
                  <a:pt x="19060" y="941"/>
                </a:moveTo>
                <a:cubicBezTo>
                  <a:pt x="17027" y="-314"/>
                  <a:pt x="13718" y="-314"/>
                  <a:pt x="11686" y="941"/>
                </a:cubicBezTo>
                <a:lnTo>
                  <a:pt x="1524" y="7217"/>
                </a:lnTo>
                <a:cubicBezTo>
                  <a:pt x="-508" y="8472"/>
                  <a:pt x="-508" y="10516"/>
                  <a:pt x="1524" y="11771"/>
                </a:cubicBezTo>
                <a:cubicBezTo>
                  <a:pt x="1679" y="11867"/>
                  <a:pt x="1834" y="11950"/>
                  <a:pt x="1989" y="12022"/>
                </a:cubicBezTo>
                <a:cubicBezTo>
                  <a:pt x="4137" y="13074"/>
                  <a:pt x="5415" y="14664"/>
                  <a:pt x="5415" y="16361"/>
                </a:cubicBezTo>
                <a:lnTo>
                  <a:pt x="5415" y="19696"/>
                </a:lnTo>
                <a:cubicBezTo>
                  <a:pt x="5415" y="19959"/>
                  <a:pt x="5298" y="20210"/>
                  <a:pt x="5066" y="20425"/>
                </a:cubicBezTo>
                <a:cubicBezTo>
                  <a:pt x="4950" y="20533"/>
                  <a:pt x="4873" y="20664"/>
                  <a:pt x="4911" y="20808"/>
                </a:cubicBezTo>
                <a:cubicBezTo>
                  <a:pt x="4969" y="21035"/>
                  <a:pt x="5260" y="21226"/>
                  <a:pt x="5647" y="21250"/>
                </a:cubicBezTo>
                <a:cubicBezTo>
                  <a:pt x="6150" y="21286"/>
                  <a:pt x="6595" y="21047"/>
                  <a:pt x="6595" y="20736"/>
                </a:cubicBezTo>
                <a:cubicBezTo>
                  <a:pt x="6595" y="20629"/>
                  <a:pt x="6537" y="20533"/>
                  <a:pt x="6460" y="20449"/>
                </a:cubicBezTo>
                <a:cubicBezTo>
                  <a:pt x="6227" y="20246"/>
                  <a:pt x="6092" y="20007"/>
                  <a:pt x="6092" y="19756"/>
                </a:cubicBezTo>
                <a:lnTo>
                  <a:pt x="6092" y="15799"/>
                </a:lnTo>
                <a:cubicBezTo>
                  <a:pt x="6092" y="14305"/>
                  <a:pt x="7079" y="12871"/>
                  <a:pt x="8821" y="11843"/>
                </a:cubicBezTo>
                <a:cubicBezTo>
                  <a:pt x="8860" y="11819"/>
                  <a:pt x="8879" y="11807"/>
                  <a:pt x="8918" y="11783"/>
                </a:cubicBezTo>
                <a:lnTo>
                  <a:pt x="19079" y="5507"/>
                </a:lnTo>
                <a:cubicBezTo>
                  <a:pt x="21092" y="4228"/>
                  <a:pt x="21092" y="2196"/>
                  <a:pt x="19060" y="941"/>
                </a:cubicBezTo>
                <a:close/>
                <a:moveTo>
                  <a:pt x="18344" y="5185"/>
                </a:moveTo>
                <a:cubicBezTo>
                  <a:pt x="16640" y="6237"/>
                  <a:pt x="13892" y="6237"/>
                  <a:pt x="12189" y="5185"/>
                </a:cubicBezTo>
                <a:cubicBezTo>
                  <a:pt x="10486" y="4133"/>
                  <a:pt x="10486" y="2435"/>
                  <a:pt x="12189" y="1383"/>
                </a:cubicBezTo>
                <a:cubicBezTo>
                  <a:pt x="13892" y="331"/>
                  <a:pt x="16640" y="331"/>
                  <a:pt x="18344" y="1383"/>
                </a:cubicBezTo>
                <a:cubicBezTo>
                  <a:pt x="20047" y="2423"/>
                  <a:pt x="20047" y="4133"/>
                  <a:pt x="18344" y="5185"/>
                </a:cubicBezTo>
                <a:close/>
              </a:path>
            </a:pathLst>
          </a:custGeom>
          <a:solidFill>
            <a:srgbClr val="00B050"/>
          </a:solidFill>
          <a:ln w="12700">
            <a:solidFill>
              <a:srgbClr val="00B050"/>
            </a:solidFill>
            <a:miter lim="400000"/>
          </a:ln>
        </p:spPr>
        <p:txBody>
          <a:bodyPr lIns="28575" tIns="28575" rIns="28575" bIns="28575" anchor="ctr"/>
          <a:lstStyle/>
          <a:p>
            <a:pPr defTabSz="6858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/>
            </a:endParaRPr>
          </a:p>
        </p:txBody>
      </p:sp>
      <p:sp>
        <p:nvSpPr>
          <p:cNvPr id="48" name="Shape">
            <a:extLst>
              <a:ext uri="{FF2B5EF4-FFF2-40B4-BE49-F238E27FC236}">
                <a16:creationId xmlns:a16="http://schemas.microsoft.com/office/drawing/2014/main" id="{FC01EFDE-ACE4-4B11-9436-E16AA628B77C}"/>
              </a:ext>
            </a:extLst>
          </p:cNvPr>
          <p:cNvSpPr/>
          <p:nvPr/>
        </p:nvSpPr>
        <p:spPr>
          <a:xfrm>
            <a:off x="1358616" y="4334796"/>
            <a:ext cx="417835" cy="649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82" h="21253" extrusionOk="0">
                <a:moveTo>
                  <a:pt x="19062" y="15754"/>
                </a:moveTo>
                <a:lnTo>
                  <a:pt x="8909" y="9461"/>
                </a:lnTo>
                <a:cubicBezTo>
                  <a:pt x="8851" y="9425"/>
                  <a:pt x="8793" y="9390"/>
                  <a:pt x="8735" y="9354"/>
                </a:cubicBezTo>
                <a:cubicBezTo>
                  <a:pt x="6860" y="8299"/>
                  <a:pt x="5757" y="6812"/>
                  <a:pt x="5757" y="5242"/>
                </a:cubicBezTo>
                <a:lnTo>
                  <a:pt x="5757" y="1562"/>
                </a:lnTo>
                <a:cubicBezTo>
                  <a:pt x="5757" y="1299"/>
                  <a:pt x="5873" y="1047"/>
                  <a:pt x="6105" y="831"/>
                </a:cubicBezTo>
                <a:cubicBezTo>
                  <a:pt x="6221" y="723"/>
                  <a:pt x="6299" y="591"/>
                  <a:pt x="6260" y="447"/>
                </a:cubicBezTo>
                <a:cubicBezTo>
                  <a:pt x="6202" y="220"/>
                  <a:pt x="5893" y="28"/>
                  <a:pt x="5525" y="4"/>
                </a:cubicBezTo>
                <a:cubicBezTo>
                  <a:pt x="5022" y="-32"/>
                  <a:pt x="4578" y="208"/>
                  <a:pt x="4578" y="519"/>
                </a:cubicBezTo>
                <a:cubicBezTo>
                  <a:pt x="4578" y="627"/>
                  <a:pt x="4636" y="723"/>
                  <a:pt x="4713" y="807"/>
                </a:cubicBezTo>
                <a:cubicBezTo>
                  <a:pt x="4945" y="1011"/>
                  <a:pt x="5081" y="1251"/>
                  <a:pt x="5081" y="1502"/>
                </a:cubicBezTo>
                <a:lnTo>
                  <a:pt x="5081" y="5014"/>
                </a:lnTo>
                <a:cubicBezTo>
                  <a:pt x="5081" y="6669"/>
                  <a:pt x="3862" y="8203"/>
                  <a:pt x="1832" y="9270"/>
                </a:cubicBezTo>
                <a:cubicBezTo>
                  <a:pt x="1735" y="9330"/>
                  <a:pt x="1619" y="9390"/>
                  <a:pt x="1522" y="9449"/>
                </a:cubicBezTo>
                <a:cubicBezTo>
                  <a:pt x="-508" y="10708"/>
                  <a:pt x="-508" y="12758"/>
                  <a:pt x="1522" y="14016"/>
                </a:cubicBezTo>
                <a:lnTo>
                  <a:pt x="11675" y="20309"/>
                </a:lnTo>
                <a:cubicBezTo>
                  <a:pt x="13705" y="21568"/>
                  <a:pt x="17012" y="21568"/>
                  <a:pt x="19042" y="20309"/>
                </a:cubicBezTo>
                <a:cubicBezTo>
                  <a:pt x="21092" y="19051"/>
                  <a:pt x="21092" y="17013"/>
                  <a:pt x="19062" y="15754"/>
                </a:cubicBezTo>
                <a:close/>
                <a:moveTo>
                  <a:pt x="18346" y="19866"/>
                </a:moveTo>
                <a:cubicBezTo>
                  <a:pt x="16644" y="20921"/>
                  <a:pt x="13898" y="20921"/>
                  <a:pt x="12197" y="19866"/>
                </a:cubicBezTo>
                <a:cubicBezTo>
                  <a:pt x="10495" y="18811"/>
                  <a:pt x="10495" y="17109"/>
                  <a:pt x="12197" y="16054"/>
                </a:cubicBezTo>
                <a:cubicBezTo>
                  <a:pt x="13898" y="14999"/>
                  <a:pt x="16644" y="14999"/>
                  <a:pt x="18346" y="16054"/>
                </a:cubicBezTo>
                <a:cubicBezTo>
                  <a:pt x="20048" y="17109"/>
                  <a:pt x="20048" y="18823"/>
                  <a:pt x="18346" y="19866"/>
                </a:cubicBezTo>
                <a:close/>
              </a:path>
            </a:pathLst>
          </a:custGeom>
          <a:solidFill>
            <a:srgbClr val="0070C0"/>
          </a:solidFill>
          <a:ln w="12700">
            <a:solidFill>
              <a:srgbClr val="0070C0"/>
            </a:solidFill>
            <a:miter lim="400000"/>
          </a:ln>
        </p:spPr>
        <p:txBody>
          <a:bodyPr lIns="28575" tIns="28575" rIns="28575" bIns="28575" anchor="ctr"/>
          <a:lstStyle/>
          <a:p>
            <a:pPr defTabSz="6858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/>
            </a:endParaRPr>
          </a:p>
        </p:txBody>
      </p:sp>
      <p:sp>
        <p:nvSpPr>
          <p:cNvPr id="49" name="Shape">
            <a:extLst>
              <a:ext uri="{FF2B5EF4-FFF2-40B4-BE49-F238E27FC236}">
                <a16:creationId xmlns:a16="http://schemas.microsoft.com/office/drawing/2014/main" id="{0E29A5A5-5795-46FE-936E-0D2A1B1443C0}"/>
              </a:ext>
            </a:extLst>
          </p:cNvPr>
          <p:cNvSpPr/>
          <p:nvPr/>
        </p:nvSpPr>
        <p:spPr>
          <a:xfrm>
            <a:off x="2349310" y="4469723"/>
            <a:ext cx="493364" cy="5147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85" h="21254" extrusionOk="0">
                <a:moveTo>
                  <a:pt x="19042" y="941"/>
                </a:moveTo>
                <a:cubicBezTo>
                  <a:pt x="17012" y="-314"/>
                  <a:pt x="13705" y="-314"/>
                  <a:pt x="11675" y="941"/>
                </a:cubicBezTo>
                <a:lnTo>
                  <a:pt x="1522" y="7217"/>
                </a:lnTo>
                <a:cubicBezTo>
                  <a:pt x="-508" y="8472"/>
                  <a:pt x="-508" y="10516"/>
                  <a:pt x="1522" y="11771"/>
                </a:cubicBezTo>
                <a:cubicBezTo>
                  <a:pt x="1561" y="11795"/>
                  <a:pt x="1619" y="11831"/>
                  <a:pt x="1677" y="11855"/>
                </a:cubicBezTo>
                <a:cubicBezTo>
                  <a:pt x="3514" y="12907"/>
                  <a:pt x="4616" y="14353"/>
                  <a:pt x="4616" y="15907"/>
                </a:cubicBezTo>
                <a:lnTo>
                  <a:pt x="4616" y="19696"/>
                </a:lnTo>
                <a:cubicBezTo>
                  <a:pt x="4616" y="19959"/>
                  <a:pt x="4500" y="20210"/>
                  <a:pt x="4268" y="20425"/>
                </a:cubicBezTo>
                <a:cubicBezTo>
                  <a:pt x="4152" y="20533"/>
                  <a:pt x="4075" y="20664"/>
                  <a:pt x="4114" y="20808"/>
                </a:cubicBezTo>
                <a:cubicBezTo>
                  <a:pt x="4172" y="21035"/>
                  <a:pt x="4481" y="21226"/>
                  <a:pt x="4849" y="21250"/>
                </a:cubicBezTo>
                <a:cubicBezTo>
                  <a:pt x="5351" y="21286"/>
                  <a:pt x="5796" y="21047"/>
                  <a:pt x="5796" y="20736"/>
                </a:cubicBezTo>
                <a:cubicBezTo>
                  <a:pt x="5796" y="20629"/>
                  <a:pt x="5738" y="20533"/>
                  <a:pt x="5661" y="20449"/>
                </a:cubicBezTo>
                <a:cubicBezTo>
                  <a:pt x="5429" y="20246"/>
                  <a:pt x="5293" y="20007"/>
                  <a:pt x="5293" y="19756"/>
                </a:cubicBezTo>
                <a:lnTo>
                  <a:pt x="5293" y="16325"/>
                </a:lnTo>
                <a:cubicBezTo>
                  <a:pt x="5293" y="14664"/>
                  <a:pt x="6453" y="13062"/>
                  <a:pt x="8542" y="11998"/>
                </a:cubicBezTo>
                <a:cubicBezTo>
                  <a:pt x="8677" y="11926"/>
                  <a:pt x="8813" y="11855"/>
                  <a:pt x="8929" y="11783"/>
                </a:cubicBezTo>
                <a:lnTo>
                  <a:pt x="19081" y="5507"/>
                </a:lnTo>
                <a:cubicBezTo>
                  <a:pt x="21092" y="4228"/>
                  <a:pt x="21092" y="2196"/>
                  <a:pt x="19042" y="941"/>
                </a:cubicBezTo>
                <a:close/>
                <a:moveTo>
                  <a:pt x="18327" y="5185"/>
                </a:moveTo>
                <a:cubicBezTo>
                  <a:pt x="16625" y="6237"/>
                  <a:pt x="13879" y="6237"/>
                  <a:pt x="12177" y="5185"/>
                </a:cubicBezTo>
                <a:cubicBezTo>
                  <a:pt x="10476" y="4133"/>
                  <a:pt x="10476" y="2435"/>
                  <a:pt x="12177" y="1383"/>
                </a:cubicBezTo>
                <a:cubicBezTo>
                  <a:pt x="13879" y="331"/>
                  <a:pt x="16625" y="331"/>
                  <a:pt x="18327" y="1383"/>
                </a:cubicBezTo>
                <a:cubicBezTo>
                  <a:pt x="20028" y="2423"/>
                  <a:pt x="20028" y="4133"/>
                  <a:pt x="18327" y="5185"/>
                </a:cubicBezTo>
                <a:close/>
              </a:path>
            </a:pathLst>
          </a:custGeom>
          <a:solidFill>
            <a:srgbClr val="C00000"/>
          </a:solidFill>
          <a:ln w="12700">
            <a:solidFill>
              <a:srgbClr val="C00000"/>
            </a:solidFill>
            <a:miter lim="400000"/>
          </a:ln>
        </p:spPr>
        <p:txBody>
          <a:bodyPr lIns="28575" tIns="28575" rIns="28575" bIns="28575" anchor="ctr"/>
          <a:lstStyle/>
          <a:p>
            <a:pPr defTabSz="6858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/>
            </a:endParaRPr>
          </a:p>
        </p:txBody>
      </p:sp>
      <p:sp>
        <p:nvSpPr>
          <p:cNvPr id="50" name="Shape">
            <a:extLst>
              <a:ext uri="{FF2B5EF4-FFF2-40B4-BE49-F238E27FC236}">
                <a16:creationId xmlns:a16="http://schemas.microsoft.com/office/drawing/2014/main" id="{FC01EFDE-ACE4-4B11-9436-E16AA628B77C}"/>
              </a:ext>
            </a:extLst>
          </p:cNvPr>
          <p:cNvSpPr/>
          <p:nvPr/>
        </p:nvSpPr>
        <p:spPr>
          <a:xfrm>
            <a:off x="3508030" y="4369627"/>
            <a:ext cx="387850" cy="614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82" h="21253" extrusionOk="0">
                <a:moveTo>
                  <a:pt x="19062" y="15754"/>
                </a:moveTo>
                <a:lnTo>
                  <a:pt x="8909" y="9461"/>
                </a:lnTo>
                <a:cubicBezTo>
                  <a:pt x="8851" y="9425"/>
                  <a:pt x="8793" y="9390"/>
                  <a:pt x="8735" y="9354"/>
                </a:cubicBezTo>
                <a:cubicBezTo>
                  <a:pt x="6860" y="8299"/>
                  <a:pt x="5757" y="6812"/>
                  <a:pt x="5757" y="5242"/>
                </a:cubicBezTo>
                <a:lnTo>
                  <a:pt x="5757" y="1562"/>
                </a:lnTo>
                <a:cubicBezTo>
                  <a:pt x="5757" y="1299"/>
                  <a:pt x="5873" y="1047"/>
                  <a:pt x="6105" y="831"/>
                </a:cubicBezTo>
                <a:cubicBezTo>
                  <a:pt x="6221" y="723"/>
                  <a:pt x="6299" y="591"/>
                  <a:pt x="6260" y="447"/>
                </a:cubicBezTo>
                <a:cubicBezTo>
                  <a:pt x="6202" y="220"/>
                  <a:pt x="5893" y="28"/>
                  <a:pt x="5525" y="4"/>
                </a:cubicBezTo>
                <a:cubicBezTo>
                  <a:pt x="5022" y="-32"/>
                  <a:pt x="4578" y="208"/>
                  <a:pt x="4578" y="519"/>
                </a:cubicBezTo>
                <a:cubicBezTo>
                  <a:pt x="4578" y="627"/>
                  <a:pt x="4636" y="723"/>
                  <a:pt x="4713" y="807"/>
                </a:cubicBezTo>
                <a:cubicBezTo>
                  <a:pt x="4945" y="1011"/>
                  <a:pt x="5081" y="1251"/>
                  <a:pt x="5081" y="1502"/>
                </a:cubicBezTo>
                <a:lnTo>
                  <a:pt x="5081" y="5014"/>
                </a:lnTo>
                <a:cubicBezTo>
                  <a:pt x="5081" y="6669"/>
                  <a:pt x="3862" y="8203"/>
                  <a:pt x="1832" y="9270"/>
                </a:cubicBezTo>
                <a:cubicBezTo>
                  <a:pt x="1735" y="9330"/>
                  <a:pt x="1619" y="9390"/>
                  <a:pt x="1522" y="9449"/>
                </a:cubicBezTo>
                <a:cubicBezTo>
                  <a:pt x="-508" y="10708"/>
                  <a:pt x="-508" y="12758"/>
                  <a:pt x="1522" y="14016"/>
                </a:cubicBezTo>
                <a:lnTo>
                  <a:pt x="11675" y="20309"/>
                </a:lnTo>
                <a:cubicBezTo>
                  <a:pt x="13705" y="21568"/>
                  <a:pt x="17012" y="21568"/>
                  <a:pt x="19042" y="20309"/>
                </a:cubicBezTo>
                <a:cubicBezTo>
                  <a:pt x="21092" y="19051"/>
                  <a:pt x="21092" y="17013"/>
                  <a:pt x="19062" y="15754"/>
                </a:cubicBezTo>
                <a:close/>
                <a:moveTo>
                  <a:pt x="18346" y="19866"/>
                </a:moveTo>
                <a:cubicBezTo>
                  <a:pt x="16644" y="20921"/>
                  <a:pt x="13898" y="20921"/>
                  <a:pt x="12197" y="19866"/>
                </a:cubicBezTo>
                <a:cubicBezTo>
                  <a:pt x="10495" y="18811"/>
                  <a:pt x="10495" y="17109"/>
                  <a:pt x="12197" y="16054"/>
                </a:cubicBezTo>
                <a:cubicBezTo>
                  <a:pt x="13898" y="14999"/>
                  <a:pt x="16644" y="14999"/>
                  <a:pt x="18346" y="16054"/>
                </a:cubicBezTo>
                <a:cubicBezTo>
                  <a:pt x="20048" y="17109"/>
                  <a:pt x="20048" y="18823"/>
                  <a:pt x="18346" y="19866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solidFill>
              <a:schemeClr val="accent4">
                <a:lumMod val="75000"/>
              </a:schemeClr>
            </a:solidFill>
            <a:miter lim="400000"/>
          </a:ln>
        </p:spPr>
        <p:txBody>
          <a:bodyPr lIns="28575" tIns="28575" rIns="28575" bIns="28575" anchor="ctr"/>
          <a:lstStyle/>
          <a:p>
            <a:pPr defTabSz="6858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/>
            </a:endParaRPr>
          </a:p>
        </p:txBody>
      </p:sp>
      <p:sp>
        <p:nvSpPr>
          <p:cNvPr id="59" name="Shape">
            <a:extLst>
              <a:ext uri="{FF2B5EF4-FFF2-40B4-BE49-F238E27FC236}">
                <a16:creationId xmlns:a16="http://schemas.microsoft.com/office/drawing/2014/main" id="{DAAAC62B-6DDD-4C5D-9406-DF1C4CFA53CC}"/>
              </a:ext>
            </a:extLst>
          </p:cNvPr>
          <p:cNvSpPr/>
          <p:nvPr/>
        </p:nvSpPr>
        <p:spPr>
          <a:xfrm>
            <a:off x="723470" y="5001929"/>
            <a:ext cx="482818" cy="603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86" h="21254" extrusionOk="0">
                <a:moveTo>
                  <a:pt x="19060" y="941"/>
                </a:moveTo>
                <a:cubicBezTo>
                  <a:pt x="17027" y="-314"/>
                  <a:pt x="13718" y="-314"/>
                  <a:pt x="11686" y="941"/>
                </a:cubicBezTo>
                <a:lnTo>
                  <a:pt x="1524" y="7217"/>
                </a:lnTo>
                <a:cubicBezTo>
                  <a:pt x="-508" y="8472"/>
                  <a:pt x="-508" y="10516"/>
                  <a:pt x="1524" y="11771"/>
                </a:cubicBezTo>
                <a:cubicBezTo>
                  <a:pt x="1679" y="11867"/>
                  <a:pt x="1834" y="11950"/>
                  <a:pt x="1989" y="12022"/>
                </a:cubicBezTo>
                <a:cubicBezTo>
                  <a:pt x="4137" y="13074"/>
                  <a:pt x="5415" y="14664"/>
                  <a:pt x="5415" y="16361"/>
                </a:cubicBezTo>
                <a:lnTo>
                  <a:pt x="5415" y="19696"/>
                </a:lnTo>
                <a:cubicBezTo>
                  <a:pt x="5415" y="19959"/>
                  <a:pt x="5298" y="20210"/>
                  <a:pt x="5066" y="20425"/>
                </a:cubicBezTo>
                <a:cubicBezTo>
                  <a:pt x="4950" y="20533"/>
                  <a:pt x="4873" y="20664"/>
                  <a:pt x="4911" y="20808"/>
                </a:cubicBezTo>
                <a:cubicBezTo>
                  <a:pt x="4969" y="21035"/>
                  <a:pt x="5260" y="21226"/>
                  <a:pt x="5647" y="21250"/>
                </a:cubicBezTo>
                <a:cubicBezTo>
                  <a:pt x="6150" y="21286"/>
                  <a:pt x="6595" y="21047"/>
                  <a:pt x="6595" y="20736"/>
                </a:cubicBezTo>
                <a:cubicBezTo>
                  <a:pt x="6595" y="20629"/>
                  <a:pt x="6537" y="20533"/>
                  <a:pt x="6460" y="20449"/>
                </a:cubicBezTo>
                <a:cubicBezTo>
                  <a:pt x="6227" y="20246"/>
                  <a:pt x="6092" y="20007"/>
                  <a:pt x="6092" y="19756"/>
                </a:cubicBezTo>
                <a:lnTo>
                  <a:pt x="6092" y="15799"/>
                </a:lnTo>
                <a:cubicBezTo>
                  <a:pt x="6092" y="14305"/>
                  <a:pt x="7079" y="12871"/>
                  <a:pt x="8821" y="11843"/>
                </a:cubicBezTo>
                <a:cubicBezTo>
                  <a:pt x="8860" y="11819"/>
                  <a:pt x="8879" y="11807"/>
                  <a:pt x="8918" y="11783"/>
                </a:cubicBezTo>
                <a:lnTo>
                  <a:pt x="19079" y="5507"/>
                </a:lnTo>
                <a:cubicBezTo>
                  <a:pt x="21092" y="4228"/>
                  <a:pt x="21092" y="2196"/>
                  <a:pt x="19060" y="941"/>
                </a:cubicBezTo>
                <a:close/>
                <a:moveTo>
                  <a:pt x="18344" y="5185"/>
                </a:moveTo>
                <a:cubicBezTo>
                  <a:pt x="16640" y="6237"/>
                  <a:pt x="13892" y="6237"/>
                  <a:pt x="12189" y="5185"/>
                </a:cubicBezTo>
                <a:cubicBezTo>
                  <a:pt x="10486" y="4133"/>
                  <a:pt x="10486" y="2435"/>
                  <a:pt x="12189" y="1383"/>
                </a:cubicBezTo>
                <a:cubicBezTo>
                  <a:pt x="13892" y="331"/>
                  <a:pt x="16640" y="331"/>
                  <a:pt x="18344" y="1383"/>
                </a:cubicBezTo>
                <a:cubicBezTo>
                  <a:pt x="20047" y="2423"/>
                  <a:pt x="20047" y="4133"/>
                  <a:pt x="18344" y="518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75000"/>
              </a:schemeClr>
            </a:solidFill>
            <a:miter lim="400000"/>
          </a:ln>
        </p:spPr>
        <p:txBody>
          <a:bodyPr lIns="28575" tIns="28575" rIns="28575" bIns="28575" anchor="ctr"/>
          <a:lstStyle/>
          <a:p>
            <a:pPr defTabSz="6858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/>
            </a:endParaRPr>
          </a:p>
        </p:txBody>
      </p:sp>
      <p:sp>
        <p:nvSpPr>
          <p:cNvPr id="60" name="Shape">
            <a:extLst>
              <a:ext uri="{FF2B5EF4-FFF2-40B4-BE49-F238E27FC236}">
                <a16:creationId xmlns:a16="http://schemas.microsoft.com/office/drawing/2014/main" id="{FC01EFDE-ACE4-4B11-9436-E16AA628B77C}"/>
              </a:ext>
            </a:extLst>
          </p:cNvPr>
          <p:cNvSpPr/>
          <p:nvPr/>
        </p:nvSpPr>
        <p:spPr>
          <a:xfrm>
            <a:off x="1756606" y="5075224"/>
            <a:ext cx="417835" cy="649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82" h="21253" extrusionOk="0">
                <a:moveTo>
                  <a:pt x="19062" y="15754"/>
                </a:moveTo>
                <a:lnTo>
                  <a:pt x="8909" y="9461"/>
                </a:lnTo>
                <a:cubicBezTo>
                  <a:pt x="8851" y="9425"/>
                  <a:pt x="8793" y="9390"/>
                  <a:pt x="8735" y="9354"/>
                </a:cubicBezTo>
                <a:cubicBezTo>
                  <a:pt x="6860" y="8299"/>
                  <a:pt x="5757" y="6812"/>
                  <a:pt x="5757" y="5242"/>
                </a:cubicBezTo>
                <a:lnTo>
                  <a:pt x="5757" y="1562"/>
                </a:lnTo>
                <a:cubicBezTo>
                  <a:pt x="5757" y="1299"/>
                  <a:pt x="5873" y="1047"/>
                  <a:pt x="6105" y="831"/>
                </a:cubicBezTo>
                <a:cubicBezTo>
                  <a:pt x="6221" y="723"/>
                  <a:pt x="6299" y="591"/>
                  <a:pt x="6260" y="447"/>
                </a:cubicBezTo>
                <a:cubicBezTo>
                  <a:pt x="6202" y="220"/>
                  <a:pt x="5893" y="28"/>
                  <a:pt x="5525" y="4"/>
                </a:cubicBezTo>
                <a:cubicBezTo>
                  <a:pt x="5022" y="-32"/>
                  <a:pt x="4578" y="208"/>
                  <a:pt x="4578" y="519"/>
                </a:cubicBezTo>
                <a:cubicBezTo>
                  <a:pt x="4578" y="627"/>
                  <a:pt x="4636" y="723"/>
                  <a:pt x="4713" y="807"/>
                </a:cubicBezTo>
                <a:cubicBezTo>
                  <a:pt x="4945" y="1011"/>
                  <a:pt x="5081" y="1251"/>
                  <a:pt x="5081" y="1502"/>
                </a:cubicBezTo>
                <a:lnTo>
                  <a:pt x="5081" y="5014"/>
                </a:lnTo>
                <a:cubicBezTo>
                  <a:pt x="5081" y="6669"/>
                  <a:pt x="3862" y="8203"/>
                  <a:pt x="1832" y="9270"/>
                </a:cubicBezTo>
                <a:cubicBezTo>
                  <a:pt x="1735" y="9330"/>
                  <a:pt x="1619" y="9390"/>
                  <a:pt x="1522" y="9449"/>
                </a:cubicBezTo>
                <a:cubicBezTo>
                  <a:pt x="-508" y="10708"/>
                  <a:pt x="-508" y="12758"/>
                  <a:pt x="1522" y="14016"/>
                </a:cubicBezTo>
                <a:lnTo>
                  <a:pt x="11675" y="20309"/>
                </a:lnTo>
                <a:cubicBezTo>
                  <a:pt x="13705" y="21568"/>
                  <a:pt x="17012" y="21568"/>
                  <a:pt x="19042" y="20309"/>
                </a:cubicBezTo>
                <a:cubicBezTo>
                  <a:pt x="21092" y="19051"/>
                  <a:pt x="21092" y="17013"/>
                  <a:pt x="19062" y="15754"/>
                </a:cubicBezTo>
                <a:close/>
                <a:moveTo>
                  <a:pt x="18346" y="19866"/>
                </a:moveTo>
                <a:cubicBezTo>
                  <a:pt x="16644" y="20921"/>
                  <a:pt x="13898" y="20921"/>
                  <a:pt x="12197" y="19866"/>
                </a:cubicBezTo>
                <a:cubicBezTo>
                  <a:pt x="10495" y="18811"/>
                  <a:pt x="10495" y="17109"/>
                  <a:pt x="12197" y="16054"/>
                </a:cubicBezTo>
                <a:cubicBezTo>
                  <a:pt x="13898" y="14999"/>
                  <a:pt x="16644" y="14999"/>
                  <a:pt x="18346" y="16054"/>
                </a:cubicBezTo>
                <a:cubicBezTo>
                  <a:pt x="20048" y="17109"/>
                  <a:pt x="20048" y="18823"/>
                  <a:pt x="18346" y="19866"/>
                </a:cubicBezTo>
                <a:close/>
              </a:path>
            </a:pathLst>
          </a:custGeom>
          <a:solidFill>
            <a:schemeClr val="accent5"/>
          </a:solidFill>
          <a:ln w="12700">
            <a:solidFill>
              <a:schemeClr val="accent5"/>
            </a:solidFill>
            <a:miter lim="400000"/>
          </a:ln>
        </p:spPr>
        <p:txBody>
          <a:bodyPr lIns="28575" tIns="28575" rIns="28575" bIns="28575" anchor="ctr"/>
          <a:lstStyle/>
          <a:p>
            <a:pPr defTabSz="6858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/>
            </a:endParaRPr>
          </a:p>
        </p:txBody>
      </p:sp>
      <p:sp>
        <p:nvSpPr>
          <p:cNvPr id="61" name="Shape">
            <a:extLst>
              <a:ext uri="{FF2B5EF4-FFF2-40B4-BE49-F238E27FC236}">
                <a16:creationId xmlns:a16="http://schemas.microsoft.com/office/drawing/2014/main" id="{0E29A5A5-5795-46FE-936E-0D2A1B1443C0}"/>
              </a:ext>
            </a:extLst>
          </p:cNvPr>
          <p:cNvSpPr/>
          <p:nvPr/>
        </p:nvSpPr>
        <p:spPr>
          <a:xfrm>
            <a:off x="2783699" y="5008355"/>
            <a:ext cx="493364" cy="5147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85" h="21254" extrusionOk="0">
                <a:moveTo>
                  <a:pt x="19042" y="941"/>
                </a:moveTo>
                <a:cubicBezTo>
                  <a:pt x="17012" y="-314"/>
                  <a:pt x="13705" y="-314"/>
                  <a:pt x="11675" y="941"/>
                </a:cubicBezTo>
                <a:lnTo>
                  <a:pt x="1522" y="7217"/>
                </a:lnTo>
                <a:cubicBezTo>
                  <a:pt x="-508" y="8472"/>
                  <a:pt x="-508" y="10516"/>
                  <a:pt x="1522" y="11771"/>
                </a:cubicBezTo>
                <a:cubicBezTo>
                  <a:pt x="1561" y="11795"/>
                  <a:pt x="1619" y="11831"/>
                  <a:pt x="1677" y="11855"/>
                </a:cubicBezTo>
                <a:cubicBezTo>
                  <a:pt x="3514" y="12907"/>
                  <a:pt x="4616" y="14353"/>
                  <a:pt x="4616" y="15907"/>
                </a:cubicBezTo>
                <a:lnTo>
                  <a:pt x="4616" y="19696"/>
                </a:lnTo>
                <a:cubicBezTo>
                  <a:pt x="4616" y="19959"/>
                  <a:pt x="4500" y="20210"/>
                  <a:pt x="4268" y="20425"/>
                </a:cubicBezTo>
                <a:cubicBezTo>
                  <a:pt x="4152" y="20533"/>
                  <a:pt x="4075" y="20664"/>
                  <a:pt x="4114" y="20808"/>
                </a:cubicBezTo>
                <a:cubicBezTo>
                  <a:pt x="4172" y="21035"/>
                  <a:pt x="4481" y="21226"/>
                  <a:pt x="4849" y="21250"/>
                </a:cubicBezTo>
                <a:cubicBezTo>
                  <a:pt x="5351" y="21286"/>
                  <a:pt x="5796" y="21047"/>
                  <a:pt x="5796" y="20736"/>
                </a:cubicBezTo>
                <a:cubicBezTo>
                  <a:pt x="5796" y="20629"/>
                  <a:pt x="5738" y="20533"/>
                  <a:pt x="5661" y="20449"/>
                </a:cubicBezTo>
                <a:cubicBezTo>
                  <a:pt x="5429" y="20246"/>
                  <a:pt x="5293" y="20007"/>
                  <a:pt x="5293" y="19756"/>
                </a:cubicBezTo>
                <a:lnTo>
                  <a:pt x="5293" y="16325"/>
                </a:lnTo>
                <a:cubicBezTo>
                  <a:pt x="5293" y="14664"/>
                  <a:pt x="6453" y="13062"/>
                  <a:pt x="8542" y="11998"/>
                </a:cubicBezTo>
                <a:cubicBezTo>
                  <a:pt x="8677" y="11926"/>
                  <a:pt x="8813" y="11855"/>
                  <a:pt x="8929" y="11783"/>
                </a:cubicBezTo>
                <a:lnTo>
                  <a:pt x="19081" y="5507"/>
                </a:lnTo>
                <a:cubicBezTo>
                  <a:pt x="21092" y="4228"/>
                  <a:pt x="21092" y="2196"/>
                  <a:pt x="19042" y="941"/>
                </a:cubicBezTo>
                <a:close/>
                <a:moveTo>
                  <a:pt x="18327" y="5185"/>
                </a:moveTo>
                <a:cubicBezTo>
                  <a:pt x="16625" y="6237"/>
                  <a:pt x="13879" y="6237"/>
                  <a:pt x="12177" y="5185"/>
                </a:cubicBezTo>
                <a:cubicBezTo>
                  <a:pt x="10476" y="4133"/>
                  <a:pt x="10476" y="2435"/>
                  <a:pt x="12177" y="1383"/>
                </a:cubicBezTo>
                <a:cubicBezTo>
                  <a:pt x="13879" y="331"/>
                  <a:pt x="16625" y="331"/>
                  <a:pt x="18327" y="1383"/>
                </a:cubicBezTo>
                <a:cubicBezTo>
                  <a:pt x="20028" y="2423"/>
                  <a:pt x="20028" y="4133"/>
                  <a:pt x="18327" y="5185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solidFill>
              <a:schemeClr val="bg2">
                <a:lumMod val="50000"/>
              </a:schemeClr>
            </a:solidFill>
            <a:miter lim="400000"/>
          </a:ln>
        </p:spPr>
        <p:txBody>
          <a:bodyPr lIns="28575" tIns="28575" rIns="28575" bIns="28575" anchor="ctr"/>
          <a:lstStyle/>
          <a:p>
            <a:pPr defTabSz="6858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/>
            </a:endParaRPr>
          </a:p>
        </p:txBody>
      </p:sp>
      <p:sp>
        <p:nvSpPr>
          <p:cNvPr id="62" name="Shape">
            <a:extLst>
              <a:ext uri="{FF2B5EF4-FFF2-40B4-BE49-F238E27FC236}">
                <a16:creationId xmlns:a16="http://schemas.microsoft.com/office/drawing/2014/main" id="{FC01EFDE-ACE4-4B11-9436-E16AA628B77C}"/>
              </a:ext>
            </a:extLst>
          </p:cNvPr>
          <p:cNvSpPr/>
          <p:nvPr/>
        </p:nvSpPr>
        <p:spPr>
          <a:xfrm>
            <a:off x="3896100" y="5092640"/>
            <a:ext cx="387850" cy="614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82" h="21253" extrusionOk="0">
                <a:moveTo>
                  <a:pt x="19062" y="15754"/>
                </a:moveTo>
                <a:lnTo>
                  <a:pt x="8909" y="9461"/>
                </a:lnTo>
                <a:cubicBezTo>
                  <a:pt x="8851" y="9425"/>
                  <a:pt x="8793" y="9390"/>
                  <a:pt x="8735" y="9354"/>
                </a:cubicBezTo>
                <a:cubicBezTo>
                  <a:pt x="6860" y="8299"/>
                  <a:pt x="5757" y="6812"/>
                  <a:pt x="5757" y="5242"/>
                </a:cubicBezTo>
                <a:lnTo>
                  <a:pt x="5757" y="1562"/>
                </a:lnTo>
                <a:cubicBezTo>
                  <a:pt x="5757" y="1299"/>
                  <a:pt x="5873" y="1047"/>
                  <a:pt x="6105" y="831"/>
                </a:cubicBezTo>
                <a:cubicBezTo>
                  <a:pt x="6221" y="723"/>
                  <a:pt x="6299" y="591"/>
                  <a:pt x="6260" y="447"/>
                </a:cubicBezTo>
                <a:cubicBezTo>
                  <a:pt x="6202" y="220"/>
                  <a:pt x="5893" y="28"/>
                  <a:pt x="5525" y="4"/>
                </a:cubicBezTo>
                <a:cubicBezTo>
                  <a:pt x="5022" y="-32"/>
                  <a:pt x="4578" y="208"/>
                  <a:pt x="4578" y="519"/>
                </a:cubicBezTo>
                <a:cubicBezTo>
                  <a:pt x="4578" y="627"/>
                  <a:pt x="4636" y="723"/>
                  <a:pt x="4713" y="807"/>
                </a:cubicBezTo>
                <a:cubicBezTo>
                  <a:pt x="4945" y="1011"/>
                  <a:pt x="5081" y="1251"/>
                  <a:pt x="5081" y="1502"/>
                </a:cubicBezTo>
                <a:lnTo>
                  <a:pt x="5081" y="5014"/>
                </a:lnTo>
                <a:cubicBezTo>
                  <a:pt x="5081" y="6669"/>
                  <a:pt x="3862" y="8203"/>
                  <a:pt x="1832" y="9270"/>
                </a:cubicBezTo>
                <a:cubicBezTo>
                  <a:pt x="1735" y="9330"/>
                  <a:pt x="1619" y="9390"/>
                  <a:pt x="1522" y="9449"/>
                </a:cubicBezTo>
                <a:cubicBezTo>
                  <a:pt x="-508" y="10708"/>
                  <a:pt x="-508" y="12758"/>
                  <a:pt x="1522" y="14016"/>
                </a:cubicBezTo>
                <a:lnTo>
                  <a:pt x="11675" y="20309"/>
                </a:lnTo>
                <a:cubicBezTo>
                  <a:pt x="13705" y="21568"/>
                  <a:pt x="17012" y="21568"/>
                  <a:pt x="19042" y="20309"/>
                </a:cubicBezTo>
                <a:cubicBezTo>
                  <a:pt x="21092" y="19051"/>
                  <a:pt x="21092" y="17013"/>
                  <a:pt x="19062" y="15754"/>
                </a:cubicBezTo>
                <a:close/>
                <a:moveTo>
                  <a:pt x="18346" y="19866"/>
                </a:moveTo>
                <a:cubicBezTo>
                  <a:pt x="16644" y="20921"/>
                  <a:pt x="13898" y="20921"/>
                  <a:pt x="12197" y="19866"/>
                </a:cubicBezTo>
                <a:cubicBezTo>
                  <a:pt x="10495" y="18811"/>
                  <a:pt x="10495" y="17109"/>
                  <a:pt x="12197" y="16054"/>
                </a:cubicBezTo>
                <a:cubicBezTo>
                  <a:pt x="13898" y="14999"/>
                  <a:pt x="16644" y="14999"/>
                  <a:pt x="18346" y="16054"/>
                </a:cubicBezTo>
                <a:cubicBezTo>
                  <a:pt x="20048" y="17109"/>
                  <a:pt x="20048" y="18823"/>
                  <a:pt x="18346" y="1986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solidFill>
              <a:schemeClr val="bg1">
                <a:lumMod val="50000"/>
              </a:schemeClr>
            </a:solidFill>
            <a:miter lim="400000"/>
          </a:ln>
        </p:spPr>
        <p:txBody>
          <a:bodyPr lIns="28575" tIns="28575" rIns="28575" bIns="28575" anchor="ctr"/>
          <a:lstStyle/>
          <a:p>
            <a:pPr defTabSz="6858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" y="4720403"/>
            <a:ext cx="10091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>
                <a:latin typeface="Candara" panose="020E0502030303020204" pitchFamily="34" charset="0"/>
              </a:rPr>
              <a:t>Perencanaan</a:t>
            </a:r>
            <a:r>
              <a:rPr lang="en-US" sz="900" b="1" dirty="0">
                <a:latin typeface="Candara" panose="020E0502030303020204" pitchFamily="34" charset="0"/>
              </a:rPr>
              <a:t> </a:t>
            </a:r>
            <a:r>
              <a:rPr lang="en-US" sz="900" b="1" dirty="0" err="1">
                <a:latin typeface="Candara" panose="020E0502030303020204" pitchFamily="34" charset="0"/>
              </a:rPr>
              <a:t>dan</a:t>
            </a:r>
            <a:r>
              <a:rPr lang="en-US" sz="900" b="1" dirty="0">
                <a:latin typeface="Candara" panose="020E0502030303020204" pitchFamily="34" charset="0"/>
              </a:rPr>
              <a:t> </a:t>
            </a:r>
            <a:r>
              <a:rPr lang="en-US" sz="900" b="1" dirty="0" err="1">
                <a:latin typeface="Candara" panose="020E0502030303020204" pitchFamily="34" charset="0"/>
              </a:rPr>
              <a:t>Penganggaran</a:t>
            </a:r>
            <a:endParaRPr lang="en-US" sz="900" b="1" dirty="0">
              <a:latin typeface="Candara" panose="020E0502030303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81985" y="4220352"/>
            <a:ext cx="100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>
                <a:latin typeface="Candara" panose="020E0502030303020204" pitchFamily="34" charset="0"/>
              </a:rPr>
              <a:t>Pengadaan</a:t>
            </a:r>
            <a:r>
              <a:rPr lang="en-US" sz="900" b="1" dirty="0">
                <a:latin typeface="Candara" panose="020E0502030303020204" pitchFamily="34" charset="0"/>
              </a:rPr>
              <a:t> </a:t>
            </a:r>
            <a:r>
              <a:rPr lang="en-US" sz="900" b="1" dirty="0" err="1">
                <a:latin typeface="Candara" panose="020E0502030303020204" pitchFamily="34" charset="0"/>
              </a:rPr>
              <a:t>Barang</a:t>
            </a:r>
            <a:r>
              <a:rPr lang="en-US" sz="900" b="1" dirty="0">
                <a:latin typeface="Candara" panose="020E0502030303020204" pitchFamily="34" charset="0"/>
              </a:rPr>
              <a:t> </a:t>
            </a:r>
            <a:r>
              <a:rPr lang="en-US" sz="900" b="1" dirty="0" err="1">
                <a:latin typeface="Candara" panose="020E0502030303020204" pitchFamily="34" charset="0"/>
              </a:rPr>
              <a:t>dan</a:t>
            </a:r>
            <a:r>
              <a:rPr lang="en-US" sz="900" b="1" dirty="0">
                <a:latin typeface="Candara" panose="020E0502030303020204" pitchFamily="34" charset="0"/>
              </a:rPr>
              <a:t> </a:t>
            </a:r>
            <a:r>
              <a:rPr lang="en-US" sz="900" b="1" dirty="0" err="1">
                <a:latin typeface="Candara" panose="020E0502030303020204" pitchFamily="34" charset="0"/>
              </a:rPr>
              <a:t>Jasa</a:t>
            </a:r>
            <a:endParaRPr lang="en-US" sz="900" b="1" dirty="0">
              <a:latin typeface="Candara" panose="020E0502030303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022391" y="4811332"/>
            <a:ext cx="10091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>
                <a:latin typeface="Candara" panose="020E0502030303020204" pitchFamily="34" charset="0"/>
              </a:rPr>
              <a:t>Perizinan</a:t>
            </a:r>
            <a:endParaRPr lang="en-US" sz="900" b="1" dirty="0">
              <a:latin typeface="Candara" panose="020E0502030303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169592" y="4216153"/>
            <a:ext cx="100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>
                <a:latin typeface="Candara" panose="020E0502030303020204" pitchFamily="34" charset="0"/>
              </a:rPr>
              <a:t>Pengawasan</a:t>
            </a:r>
            <a:r>
              <a:rPr lang="en-US" sz="900" b="1" dirty="0">
                <a:latin typeface="Candara" panose="020E0502030303020204" pitchFamily="34" charset="0"/>
              </a:rPr>
              <a:t> APIP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74102" y="5478465"/>
            <a:ext cx="10091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>
                <a:latin typeface="Candara" panose="020E0502030303020204" pitchFamily="34" charset="0"/>
              </a:rPr>
              <a:t>Manajemen</a:t>
            </a:r>
            <a:r>
              <a:rPr lang="en-US" sz="900" b="1" dirty="0">
                <a:latin typeface="Candara" panose="020E0502030303020204" pitchFamily="34" charset="0"/>
              </a:rPr>
              <a:t> ASN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409558" y="4997926"/>
            <a:ext cx="100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>
                <a:latin typeface="Candara" panose="020E0502030303020204" pitchFamily="34" charset="0"/>
              </a:rPr>
              <a:t>Pengelolaan</a:t>
            </a:r>
            <a:r>
              <a:rPr lang="en-US" sz="900" b="1" dirty="0">
                <a:latin typeface="Candara" panose="020E0502030303020204" pitchFamily="34" charset="0"/>
              </a:rPr>
              <a:t> BMD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423393" y="5400053"/>
            <a:ext cx="100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>
                <a:latin typeface="Candara" panose="020E0502030303020204" pitchFamily="34" charset="0"/>
              </a:rPr>
              <a:t>Optimalisasi</a:t>
            </a:r>
            <a:r>
              <a:rPr lang="en-US" sz="900" b="1" dirty="0">
                <a:latin typeface="Candara" panose="020E0502030303020204" pitchFamily="34" charset="0"/>
              </a:rPr>
              <a:t> </a:t>
            </a:r>
            <a:r>
              <a:rPr lang="en-US" sz="900" b="1" dirty="0" err="1">
                <a:latin typeface="Candara" panose="020E0502030303020204" pitchFamily="34" charset="0"/>
              </a:rPr>
              <a:t>Pajak</a:t>
            </a:r>
            <a:endParaRPr lang="en-US" sz="900" b="1" dirty="0">
              <a:latin typeface="Candara" panose="020E0502030303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530591" y="4997926"/>
            <a:ext cx="10091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Candara" panose="020E0502030303020204" pitchFamily="34" charset="0"/>
              </a:rPr>
              <a:t>Tata </a:t>
            </a:r>
            <a:r>
              <a:rPr lang="en-US" sz="900" b="1" dirty="0" err="1">
                <a:latin typeface="Candara" panose="020E0502030303020204" pitchFamily="34" charset="0"/>
              </a:rPr>
              <a:t>Kelola</a:t>
            </a:r>
            <a:r>
              <a:rPr lang="en-US" sz="900" b="1" dirty="0">
                <a:latin typeface="Candara" panose="020E0502030303020204" pitchFamily="34" charset="0"/>
              </a:rPr>
              <a:t> Desa</a:t>
            </a:r>
          </a:p>
        </p:txBody>
      </p:sp>
      <p:sp>
        <p:nvSpPr>
          <p:cNvPr id="70" name="Rectangle 69"/>
          <p:cNvSpPr/>
          <p:nvPr/>
        </p:nvSpPr>
        <p:spPr>
          <a:xfrm>
            <a:off x="-1" y="3422304"/>
            <a:ext cx="4415245" cy="82629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MCP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mendorong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perbaikan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tata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kelola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pemerintahan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dan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pelayanan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publik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daerah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melalui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b="1" dirty="0">
                <a:solidFill>
                  <a:schemeClr val="tx1"/>
                </a:solidFill>
                <a:latin typeface="Candara" panose="020E0502030303020204" pitchFamily="34" charset="0"/>
              </a:rPr>
              <a:t>8 Area </a:t>
            </a:r>
            <a:r>
              <a:rPr lang="en-US" sz="1050" b="1" dirty="0" err="1">
                <a:solidFill>
                  <a:schemeClr val="tx1"/>
                </a:solidFill>
                <a:latin typeface="Candara" panose="020E0502030303020204" pitchFamily="34" charset="0"/>
              </a:rPr>
              <a:t>Intervensi</a:t>
            </a:r>
            <a:r>
              <a:rPr lang="en-US" sz="1050" b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dilengkapi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dengan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Indikator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dan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Subindikator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yang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dilakukan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evaluasi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setiap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tahun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. </a:t>
            </a:r>
          </a:p>
          <a:p>
            <a:pPr algn="ctr"/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Skor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MCP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merupakan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Indeks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Pencegahan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Korupsi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Daerah</a:t>
            </a:r>
          </a:p>
        </p:txBody>
      </p:sp>
      <p:sp>
        <p:nvSpPr>
          <p:cNvPr id="71" name="Rectangle 70"/>
          <p:cNvSpPr/>
          <p:nvPr/>
        </p:nvSpPr>
        <p:spPr>
          <a:xfrm>
            <a:off x="4642232" y="1626062"/>
            <a:ext cx="4415245" cy="101717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just">
              <a:buFont typeface="Wingdings" panose="05000000000000000000" pitchFamily="2" charset="2"/>
              <a:buChar char="q"/>
            </a:pP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MCP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mendorong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pencegahan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korupsi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baik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b="1" i="1" dirty="0">
                <a:solidFill>
                  <a:schemeClr val="tx1"/>
                </a:solidFill>
                <a:latin typeface="Candara" panose="020E0502030303020204" pitchFamily="34" charset="0"/>
              </a:rPr>
              <a:t>GRAND CORRUPTION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maupun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b="1" i="1" dirty="0">
                <a:solidFill>
                  <a:schemeClr val="tx1"/>
                </a:solidFill>
                <a:latin typeface="Candara" panose="020E0502030303020204" pitchFamily="34" charset="0"/>
              </a:rPr>
              <a:t>PETTY CORRUPTION</a:t>
            </a:r>
          </a:p>
          <a:p>
            <a:pPr marL="214313" indent="-214313" algn="just">
              <a:buFont typeface="Wingdings" panose="05000000000000000000" pitchFamily="2" charset="2"/>
              <a:buChar char="q"/>
            </a:pP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MCP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merupakan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input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dalam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pencegahan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korupsi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,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diharapkan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berdampak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pada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peningkatan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integritas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tata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kelola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pemerintahan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dan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layanan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publik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daerah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yang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akan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diukur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melalui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Survei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Penilaian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Integritas</a:t>
            </a:r>
            <a:endParaRPr lang="en-US" sz="105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2027" y="4322325"/>
          <a:ext cx="2965449" cy="1645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91296">
                  <a:extLst>
                    <a:ext uri="{9D8B030D-6E8A-4147-A177-3AD203B41FA5}">
                      <a16:colId xmlns:a16="http://schemas.microsoft.com/office/drawing/2014/main" val="3732285230"/>
                    </a:ext>
                  </a:extLst>
                </a:gridCol>
                <a:gridCol w="574153">
                  <a:extLst>
                    <a:ext uri="{9D8B030D-6E8A-4147-A177-3AD203B41FA5}">
                      <a16:colId xmlns:a16="http://schemas.microsoft.com/office/drawing/2014/main" val="3013290976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AREA INTERVENSI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INDEKS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2723287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Perencanaan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900" baseline="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dan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900" baseline="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Penganggaran</a:t>
                      </a:r>
                      <a:endParaRPr lang="en-US" sz="900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80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2272658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Pengadaan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Barang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dan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Jasa</a:t>
                      </a:r>
                      <a:endParaRPr lang="en-US" sz="900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77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6707051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Perizinan</a:t>
                      </a:r>
                      <a:endParaRPr lang="en-US" sz="900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76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36811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Pengawasan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APIP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70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56003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Manajemen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ASN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69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9701347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Pengelolaan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BMD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79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1169303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Optimalisasi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900" baseline="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Pajak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Daerah</a:t>
                      </a:r>
                      <a:endParaRPr lang="en-US" sz="900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75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7748642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642232" y="2689316"/>
            <a:ext cx="4415245" cy="4702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  <a:latin typeface="Candara" panose="020E0502030303020204" pitchFamily="34" charset="0"/>
              </a:rPr>
              <a:t>CAPAIAN MCP 2023</a:t>
            </a:r>
          </a:p>
          <a:p>
            <a:pPr algn="ctr"/>
            <a:r>
              <a:rPr lang="en-US" sz="1125" dirty="0" err="1">
                <a:solidFill>
                  <a:schemeClr val="tx1"/>
                </a:solidFill>
                <a:latin typeface="Candara" panose="020E0502030303020204" pitchFamily="34" charset="0"/>
              </a:rPr>
              <a:t>Sedikit</a:t>
            </a:r>
            <a:r>
              <a:rPr lang="en-US" sz="1125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125" dirty="0" err="1">
                <a:solidFill>
                  <a:schemeClr val="tx1"/>
                </a:solidFill>
                <a:latin typeface="Candara" panose="020E0502030303020204" pitchFamily="34" charset="0"/>
              </a:rPr>
              <a:t>mengalami</a:t>
            </a:r>
            <a:r>
              <a:rPr lang="en-US" sz="1125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125" dirty="0" err="1">
                <a:solidFill>
                  <a:schemeClr val="tx1"/>
                </a:solidFill>
                <a:latin typeface="Candara" panose="020E0502030303020204" pitchFamily="34" charset="0"/>
              </a:rPr>
              <a:t>penurunan</a:t>
            </a:r>
            <a:r>
              <a:rPr lang="en-US" sz="1125" dirty="0">
                <a:solidFill>
                  <a:schemeClr val="tx1"/>
                </a:solidFill>
                <a:latin typeface="Candara" panose="020E0502030303020204" pitchFamily="34" charset="0"/>
              </a:rPr>
              <a:t> (1 </a:t>
            </a:r>
            <a:r>
              <a:rPr lang="en-US" sz="1125" dirty="0" err="1">
                <a:solidFill>
                  <a:schemeClr val="tx1"/>
                </a:solidFill>
                <a:latin typeface="Candara" panose="020E0502030303020204" pitchFamily="34" charset="0"/>
              </a:rPr>
              <a:t>poin</a:t>
            </a:r>
            <a:r>
              <a:rPr lang="en-US" sz="1125" dirty="0">
                <a:solidFill>
                  <a:schemeClr val="tx1"/>
                </a:solidFill>
                <a:latin typeface="Candara" panose="020E0502030303020204" pitchFamily="34" charset="0"/>
              </a:rPr>
              <a:t>) </a:t>
            </a:r>
            <a:r>
              <a:rPr lang="en-US" sz="1125" dirty="0" err="1">
                <a:solidFill>
                  <a:schemeClr val="tx1"/>
                </a:solidFill>
                <a:latin typeface="Candara" panose="020E0502030303020204" pitchFamily="34" charset="0"/>
              </a:rPr>
              <a:t>dibandingkan</a:t>
            </a:r>
            <a:r>
              <a:rPr lang="en-US" sz="1125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125" dirty="0" err="1">
                <a:solidFill>
                  <a:schemeClr val="tx1"/>
                </a:solidFill>
                <a:latin typeface="Candara" panose="020E0502030303020204" pitchFamily="34" charset="0"/>
              </a:rPr>
              <a:t>tahun</a:t>
            </a:r>
            <a:r>
              <a:rPr lang="en-US" sz="1125" dirty="0">
                <a:solidFill>
                  <a:schemeClr val="tx1"/>
                </a:solidFill>
                <a:latin typeface="Candara" panose="020E0502030303020204" pitchFamily="34" charset="0"/>
              </a:rPr>
              <a:t> 2022 (76)</a:t>
            </a:r>
          </a:p>
        </p:txBody>
      </p:sp>
      <p:graphicFrame>
        <p:nvGraphicFramePr>
          <p:cNvPr id="72" name="Table 71"/>
          <p:cNvGraphicFramePr>
            <a:graphicFrameLocks noGrp="1"/>
          </p:cNvGraphicFramePr>
          <p:nvPr/>
        </p:nvGraphicFramePr>
        <p:xfrm>
          <a:off x="-16504" y="5727862"/>
          <a:ext cx="4431748" cy="236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937">
                  <a:extLst>
                    <a:ext uri="{9D8B030D-6E8A-4147-A177-3AD203B41FA5}">
                      <a16:colId xmlns:a16="http://schemas.microsoft.com/office/drawing/2014/main" val="3645049854"/>
                    </a:ext>
                  </a:extLst>
                </a:gridCol>
                <a:gridCol w="1107937">
                  <a:extLst>
                    <a:ext uri="{9D8B030D-6E8A-4147-A177-3AD203B41FA5}">
                      <a16:colId xmlns:a16="http://schemas.microsoft.com/office/drawing/2014/main" val="1726533433"/>
                    </a:ext>
                  </a:extLst>
                </a:gridCol>
                <a:gridCol w="1107937">
                  <a:extLst>
                    <a:ext uri="{9D8B030D-6E8A-4147-A177-3AD203B41FA5}">
                      <a16:colId xmlns:a16="http://schemas.microsoft.com/office/drawing/2014/main" val="3195712288"/>
                    </a:ext>
                  </a:extLst>
                </a:gridCol>
                <a:gridCol w="1107937">
                  <a:extLst>
                    <a:ext uri="{9D8B030D-6E8A-4147-A177-3AD203B41FA5}">
                      <a16:colId xmlns:a16="http://schemas.microsoft.com/office/drawing/2014/main" val="2367443986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Skor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 0 -25</a:t>
                      </a: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Skor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25,01 - 50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Skor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 50,01 - 75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Skor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75,01 - 100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670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353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 75"/>
          <p:cNvSpPr/>
          <p:nvPr/>
        </p:nvSpPr>
        <p:spPr>
          <a:xfrm rot="19440000" flipV="1">
            <a:off x="3178142" y="1950523"/>
            <a:ext cx="2700191" cy="3954666"/>
          </a:xfrm>
          <a:custGeom>
            <a:avLst/>
            <a:gdLst>
              <a:gd name="connsiteX0" fmla="*/ 1970342 w 3600255"/>
              <a:gd name="connsiteY0" fmla="*/ 5272888 h 5272888"/>
              <a:gd name="connsiteX1" fmla="*/ 1970342 w 3600255"/>
              <a:gd name="connsiteY1" fmla="*/ 4387690 h 5272888"/>
              <a:gd name="connsiteX2" fmla="*/ 2036319 w 3600255"/>
              <a:gd name="connsiteY2" fmla="*/ 4382242 h 5272888"/>
              <a:gd name="connsiteX3" fmla="*/ 2858141 w 3600255"/>
              <a:gd name="connsiteY3" fmla="*/ 4053689 h 5272888"/>
              <a:gd name="connsiteX4" fmla="*/ 3256358 w 3600255"/>
              <a:gd name="connsiteY4" fmla="*/ 1539445 h 5272888"/>
              <a:gd name="connsiteX5" fmla="*/ 2081710 w 3600255"/>
              <a:gd name="connsiteY5" fmla="*/ 819619 h 5272888"/>
              <a:gd name="connsiteX6" fmla="*/ 1970342 w 3600255"/>
              <a:gd name="connsiteY6" fmla="*/ 807390 h 5272888"/>
              <a:gd name="connsiteX7" fmla="*/ 1970342 w 3600255"/>
              <a:gd name="connsiteY7" fmla="*/ 0 h 5272888"/>
              <a:gd name="connsiteX8" fmla="*/ 1665542 w 3600255"/>
              <a:gd name="connsiteY8" fmla="*/ 0 h 5272888"/>
              <a:gd name="connsiteX9" fmla="*/ 1665542 w 3600255"/>
              <a:gd name="connsiteY9" fmla="*/ 804284 h 5272888"/>
              <a:gd name="connsiteX10" fmla="*/ 1563937 w 3600255"/>
              <a:gd name="connsiteY10" fmla="*/ 812675 h 5272888"/>
              <a:gd name="connsiteX11" fmla="*/ 742114 w 3600255"/>
              <a:gd name="connsiteY11" fmla="*/ 1141228 h 5272888"/>
              <a:gd name="connsiteX12" fmla="*/ 343897 w 3600255"/>
              <a:gd name="connsiteY12" fmla="*/ 3655472 h 5272888"/>
              <a:gd name="connsiteX13" fmla="*/ 1518545 w 3600255"/>
              <a:gd name="connsiteY13" fmla="*/ 4375298 h 5272888"/>
              <a:gd name="connsiteX14" fmla="*/ 1665542 w 3600255"/>
              <a:gd name="connsiteY14" fmla="*/ 4391439 h 5272888"/>
              <a:gd name="connsiteX15" fmla="*/ 1665542 w 3600255"/>
              <a:gd name="connsiteY15" fmla="*/ 5272888 h 527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00255" h="5272888">
                <a:moveTo>
                  <a:pt x="1970342" y="5272888"/>
                </a:moveTo>
                <a:lnTo>
                  <a:pt x="1970342" y="4387690"/>
                </a:lnTo>
                <a:lnTo>
                  <a:pt x="2036319" y="4382242"/>
                </a:lnTo>
                <a:cubicBezTo>
                  <a:pt x="2324094" y="4344418"/>
                  <a:pt x="2606811" y="4236291"/>
                  <a:pt x="2858141" y="4053689"/>
                </a:cubicBezTo>
                <a:cubicBezTo>
                  <a:pt x="3662395" y="3469364"/>
                  <a:pt x="3840683" y="2343699"/>
                  <a:pt x="3256358" y="1539445"/>
                </a:cubicBezTo>
                <a:cubicBezTo>
                  <a:pt x="2964196" y="1137318"/>
                  <a:pt x="2536699" y="891682"/>
                  <a:pt x="2081710" y="819619"/>
                </a:cubicBezTo>
                <a:lnTo>
                  <a:pt x="1970342" y="807390"/>
                </a:lnTo>
                <a:lnTo>
                  <a:pt x="1970342" y="0"/>
                </a:lnTo>
                <a:lnTo>
                  <a:pt x="1665542" y="0"/>
                </a:lnTo>
                <a:lnTo>
                  <a:pt x="1665542" y="804284"/>
                </a:lnTo>
                <a:lnTo>
                  <a:pt x="1563937" y="812675"/>
                </a:lnTo>
                <a:cubicBezTo>
                  <a:pt x="1276161" y="850499"/>
                  <a:pt x="993444" y="958626"/>
                  <a:pt x="742114" y="1141228"/>
                </a:cubicBezTo>
                <a:cubicBezTo>
                  <a:pt x="-62140" y="1725553"/>
                  <a:pt x="-240428" y="2851218"/>
                  <a:pt x="343897" y="3655472"/>
                </a:cubicBezTo>
                <a:cubicBezTo>
                  <a:pt x="636060" y="4057599"/>
                  <a:pt x="1063557" y="4303234"/>
                  <a:pt x="1518545" y="4375298"/>
                </a:cubicBezTo>
                <a:lnTo>
                  <a:pt x="1665542" y="4391439"/>
                </a:lnTo>
                <a:lnTo>
                  <a:pt x="1665542" y="5272888"/>
                </a:lnTo>
                <a:close/>
              </a:path>
            </a:pathLst>
          </a:custGeom>
          <a:solidFill>
            <a:srgbClr val="97A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ID" sz="135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5886" y="2079356"/>
            <a:ext cx="8312215" cy="3727130"/>
            <a:chOff x="821180" y="1646408"/>
            <a:chExt cx="11082952" cy="4969506"/>
          </a:xfrm>
        </p:grpSpPr>
        <p:sp>
          <p:nvSpPr>
            <p:cNvPr id="90" name="Rounded Rectangle 89"/>
            <p:cNvSpPr/>
            <p:nvPr/>
          </p:nvSpPr>
          <p:spPr>
            <a:xfrm>
              <a:off x="7954762" y="2887151"/>
              <a:ext cx="3949370" cy="99179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cmpd="sng">
              <a:gradFill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76000"/>
                      <a:lumOff val="24000"/>
                      <a:alpha val="66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ID" sz="1350" dirty="0">
                <a:solidFill>
                  <a:prstClr val="white"/>
                </a:solidFill>
                <a:latin typeface="Fira Sans Extra Condensed SemiBold" panose="020B0604020202020204" charset="0"/>
                <a:sym typeface="Arial"/>
              </a:endParaRP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7982863" y="4431596"/>
              <a:ext cx="3921268" cy="96486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cmpd="sng">
              <a:gradFill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76000"/>
                      <a:lumOff val="24000"/>
                      <a:alpha val="66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ID" sz="1350" dirty="0">
                <a:solidFill>
                  <a:prstClr val="white"/>
                </a:solidFill>
                <a:latin typeface="Fira Sans Extra Condensed SemiBold" panose="020B0604020202020204" charset="0"/>
                <a:sym typeface="Arial"/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7110228" y="5627716"/>
              <a:ext cx="3340669" cy="96486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cmpd="sng">
              <a:gradFill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76000"/>
                      <a:lumOff val="24000"/>
                      <a:alpha val="66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ID" sz="1350" dirty="0">
                <a:solidFill>
                  <a:prstClr val="white"/>
                </a:solidFill>
                <a:latin typeface="Fira Sans Extra Condensed SemiBold" panose="020B0604020202020204" charset="0"/>
                <a:sym typeface="Arial"/>
              </a:endParaRPr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1679876" y="5618747"/>
              <a:ext cx="3340669" cy="96486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cmpd="sng">
              <a:gradFill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76000"/>
                      <a:lumOff val="24000"/>
                      <a:alpha val="66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ID" sz="1350" dirty="0">
                <a:solidFill>
                  <a:prstClr val="white"/>
                </a:solidFill>
                <a:latin typeface="Fira Sans Extra Condensed SemiBold" panose="020B0604020202020204" charset="0"/>
                <a:sym typeface="Arial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847065" y="4405559"/>
              <a:ext cx="3340669" cy="96486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cmpd="sng">
              <a:gradFill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76000"/>
                      <a:lumOff val="24000"/>
                      <a:alpha val="66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ID" sz="1350" dirty="0">
                <a:solidFill>
                  <a:prstClr val="white"/>
                </a:solidFill>
                <a:latin typeface="Fira Sans Extra Condensed SemiBold" panose="020B0604020202020204" charset="0"/>
                <a:sym typeface="Arial"/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821180" y="2885731"/>
              <a:ext cx="3340669" cy="99321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cmpd="sng">
              <a:gradFill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76000"/>
                      <a:lumOff val="24000"/>
                      <a:alpha val="66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ID" sz="1350" dirty="0">
                <a:solidFill>
                  <a:prstClr val="white"/>
                </a:solidFill>
                <a:latin typeface="Fira Sans Extra Condensed SemiBold" panose="020B0604020202020204" charset="0"/>
                <a:sym typeface="Arial"/>
              </a:endParaRP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1707195" y="1646408"/>
              <a:ext cx="3340669" cy="99321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cmpd="sng">
              <a:gradFill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76000"/>
                      <a:lumOff val="24000"/>
                      <a:alpha val="66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ID" sz="1350" dirty="0">
                <a:solidFill>
                  <a:prstClr val="white"/>
                </a:solidFill>
                <a:latin typeface="Fira Sans Extra Condensed SemiBold" panose="020B0604020202020204" charset="0"/>
                <a:sym typeface="Arial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7079695" y="1660889"/>
              <a:ext cx="3826677" cy="96486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cmpd="sng">
              <a:gradFill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76000"/>
                      <a:lumOff val="24000"/>
                      <a:alpha val="66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ID" sz="1350">
                <a:solidFill>
                  <a:prstClr val="white"/>
                </a:solidFill>
                <a:latin typeface="Fira Sans Extra Condensed SemiBold" panose="020B0604020202020204" charset="0"/>
                <a:sym typeface="Arial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641731" y="2855452"/>
              <a:ext cx="3600000" cy="36000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94000">
                  <a:schemeClr val="accent5">
                    <a:lumMod val="40000"/>
                    <a:lumOff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softEdge rad="520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ID" sz="1350">
                <a:solidFill>
                  <a:prstClr val="white"/>
                </a:solidFill>
                <a:latin typeface="Fira Sans Extra Condensed SemiBold" panose="020B0604020202020204" charset="0"/>
                <a:sym typeface="Arial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4971941" y="3215452"/>
              <a:ext cx="2880000" cy="2880000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94000">
                  <a:schemeClr val="bg2">
                    <a:lumMod val="75000"/>
                  </a:schemeClr>
                </a:gs>
              </a:gsLst>
              <a:path path="circle">
                <a:fillToRect l="100000" t="100000"/>
              </a:path>
            </a:gradFill>
            <a:ln>
              <a:noFill/>
            </a:ln>
            <a:effectLst>
              <a:softEdge rad="457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ID" sz="1350">
                <a:solidFill>
                  <a:prstClr val="white"/>
                </a:solidFill>
                <a:latin typeface="Fira Sans Extra Condensed SemiBold" panose="020B0604020202020204" charset="0"/>
                <a:sym typeface="Arial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4372244" y="1861163"/>
              <a:ext cx="3345914" cy="4445014"/>
            </a:xfrm>
            <a:custGeom>
              <a:avLst/>
              <a:gdLst>
                <a:gd name="connsiteX0" fmla="*/ 3099326 w 3345914"/>
                <a:gd name="connsiteY0" fmla="*/ 0 h 4445014"/>
                <a:gd name="connsiteX1" fmla="*/ 3345914 w 3345914"/>
                <a:gd name="connsiteY1" fmla="*/ 179158 h 4445014"/>
                <a:gd name="connsiteX2" fmla="*/ 2615772 w 3345914"/>
                <a:gd name="connsiteY2" fmla="*/ 1184112 h 4445014"/>
                <a:gd name="connsiteX3" fmla="*/ 2684179 w 3345914"/>
                <a:gd name="connsiteY3" fmla="*/ 1246284 h 4445014"/>
                <a:gd name="connsiteX4" fmla="*/ 3105945 w 3345914"/>
                <a:gd name="connsiteY4" fmla="*/ 2264518 h 4445014"/>
                <a:gd name="connsiteX5" fmla="*/ 1665945 w 3345914"/>
                <a:gd name="connsiteY5" fmla="*/ 3704518 h 4445014"/>
                <a:gd name="connsiteX6" fmla="*/ 979556 w 3345914"/>
                <a:gd name="connsiteY6" fmla="*/ 3530718 h 4445014"/>
                <a:gd name="connsiteX7" fmla="*/ 931899 w 3345914"/>
                <a:gd name="connsiteY7" fmla="*/ 3501766 h 4445014"/>
                <a:gd name="connsiteX8" fmla="*/ 246589 w 3345914"/>
                <a:gd name="connsiteY8" fmla="*/ 4445014 h 4445014"/>
                <a:gd name="connsiteX9" fmla="*/ 0 w 3345914"/>
                <a:gd name="connsiteY9" fmla="*/ 4265857 h 4445014"/>
                <a:gd name="connsiteX10" fmla="*/ 687798 w 3345914"/>
                <a:gd name="connsiteY10" fmla="*/ 3319185 h 4445014"/>
                <a:gd name="connsiteX11" fmla="*/ 647712 w 3345914"/>
                <a:gd name="connsiteY11" fmla="*/ 3282752 h 4445014"/>
                <a:gd name="connsiteX12" fmla="*/ 225945 w 3345914"/>
                <a:gd name="connsiteY12" fmla="*/ 2264518 h 4445014"/>
                <a:gd name="connsiteX13" fmla="*/ 1665945 w 3345914"/>
                <a:gd name="connsiteY13" fmla="*/ 824518 h 4445014"/>
                <a:gd name="connsiteX14" fmla="*/ 2352335 w 3345914"/>
                <a:gd name="connsiteY14" fmla="*/ 998318 h 4445014"/>
                <a:gd name="connsiteX15" fmla="*/ 2367369 w 3345914"/>
                <a:gd name="connsiteY15" fmla="*/ 1007452 h 4445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45914" h="4445014">
                  <a:moveTo>
                    <a:pt x="3099326" y="0"/>
                  </a:moveTo>
                  <a:lnTo>
                    <a:pt x="3345914" y="179158"/>
                  </a:lnTo>
                  <a:lnTo>
                    <a:pt x="2615772" y="1184112"/>
                  </a:lnTo>
                  <a:lnTo>
                    <a:pt x="2684179" y="1246284"/>
                  </a:lnTo>
                  <a:cubicBezTo>
                    <a:pt x="2944768" y="1506873"/>
                    <a:pt x="3105945" y="1866873"/>
                    <a:pt x="3105945" y="2264518"/>
                  </a:cubicBezTo>
                  <a:cubicBezTo>
                    <a:pt x="3105945" y="3059808"/>
                    <a:pt x="2461235" y="3704518"/>
                    <a:pt x="1665945" y="3704518"/>
                  </a:cubicBezTo>
                  <a:cubicBezTo>
                    <a:pt x="1417417" y="3704518"/>
                    <a:pt x="1183594" y="3641558"/>
                    <a:pt x="979556" y="3530718"/>
                  </a:cubicBezTo>
                  <a:lnTo>
                    <a:pt x="931899" y="3501766"/>
                  </a:lnTo>
                  <a:lnTo>
                    <a:pt x="246589" y="4445014"/>
                  </a:lnTo>
                  <a:lnTo>
                    <a:pt x="0" y="4265857"/>
                  </a:lnTo>
                  <a:lnTo>
                    <a:pt x="687798" y="3319185"/>
                  </a:lnTo>
                  <a:lnTo>
                    <a:pt x="647712" y="3282752"/>
                  </a:lnTo>
                  <a:cubicBezTo>
                    <a:pt x="387123" y="3022163"/>
                    <a:pt x="225945" y="2662163"/>
                    <a:pt x="225945" y="2264518"/>
                  </a:cubicBezTo>
                  <a:cubicBezTo>
                    <a:pt x="225945" y="1469228"/>
                    <a:pt x="870655" y="824518"/>
                    <a:pt x="1665945" y="824518"/>
                  </a:cubicBezTo>
                  <a:cubicBezTo>
                    <a:pt x="1914473" y="824518"/>
                    <a:pt x="2148296" y="887478"/>
                    <a:pt x="2352335" y="998318"/>
                  </a:cubicBezTo>
                  <a:lnTo>
                    <a:pt x="2367369" y="1007452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50000"/>
                  </a:schemeClr>
                </a:gs>
                <a:gs pos="94000">
                  <a:schemeClr val="bg2">
                    <a:lumMod val="75000"/>
                  </a:schemeClr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ID" sz="1350">
                <a:solidFill>
                  <a:prstClr val="white"/>
                </a:solidFill>
                <a:latin typeface="Fira Sans Extra Condensed SemiBold" panose="020B0604020202020204" charset="0"/>
                <a:sym typeface="Arial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59784" y="3465052"/>
              <a:ext cx="2160000" cy="2160000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94000">
                  <a:schemeClr val="accent2">
                    <a:lumMod val="40000"/>
                    <a:lumOff val="60000"/>
                  </a:schemeClr>
                </a:gs>
              </a:gsLst>
              <a:path path="circle">
                <a:fillToRect l="100000" t="100000"/>
              </a:path>
            </a:gradFill>
            <a:ln>
              <a:noFill/>
            </a:ln>
            <a:effectLst>
              <a:softEdge rad="444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ID" sz="1350">
                <a:solidFill>
                  <a:prstClr val="white"/>
                </a:solidFill>
                <a:latin typeface="Fira Sans Extra Condensed SemiBold" panose="020B0604020202020204" charset="0"/>
                <a:sym typeface="Arial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3521380" y="3035452"/>
              <a:ext cx="5109003" cy="2160000"/>
            </a:xfrm>
            <a:custGeom>
              <a:avLst/>
              <a:gdLst>
                <a:gd name="connsiteX0" fmla="*/ 2500969 w 5109003"/>
                <a:gd name="connsiteY0" fmla="*/ 0 h 2160000"/>
                <a:gd name="connsiteX1" fmla="*/ 3396522 w 5109003"/>
                <a:gd name="connsiteY1" fmla="*/ 476162 h 2160000"/>
                <a:gd name="connsiteX2" fmla="*/ 3460301 w 5109003"/>
                <a:gd name="connsiteY2" fmla="*/ 593665 h 2160000"/>
                <a:gd name="connsiteX3" fmla="*/ 5014815 w 5109003"/>
                <a:gd name="connsiteY3" fmla="*/ 88572 h 2160000"/>
                <a:gd name="connsiteX4" fmla="*/ 5109003 w 5109003"/>
                <a:gd name="connsiteY4" fmla="*/ 378454 h 2160000"/>
                <a:gd name="connsiteX5" fmla="*/ 3560953 w 5109003"/>
                <a:gd name="connsiteY5" fmla="*/ 881446 h 2160000"/>
                <a:gd name="connsiteX6" fmla="*/ 3580969 w 5109003"/>
                <a:gd name="connsiteY6" fmla="*/ 1080000 h 2160000"/>
                <a:gd name="connsiteX7" fmla="*/ 2500969 w 5109003"/>
                <a:gd name="connsiteY7" fmla="*/ 2160000 h 2160000"/>
                <a:gd name="connsiteX8" fmla="*/ 1605416 w 5109003"/>
                <a:gd name="connsiteY8" fmla="*/ 1683839 h 2160000"/>
                <a:gd name="connsiteX9" fmla="*/ 1528361 w 5109003"/>
                <a:gd name="connsiteY9" fmla="*/ 1541875 h 2160000"/>
                <a:gd name="connsiteX10" fmla="*/ 94189 w 5109003"/>
                <a:gd name="connsiteY10" fmla="*/ 2007866 h 2160000"/>
                <a:gd name="connsiteX11" fmla="*/ 0 w 5109003"/>
                <a:gd name="connsiteY11" fmla="*/ 1717984 h 2160000"/>
                <a:gd name="connsiteX12" fmla="*/ 1438177 w 5109003"/>
                <a:gd name="connsiteY12" fmla="*/ 1250692 h 2160000"/>
                <a:gd name="connsiteX13" fmla="*/ 1420969 w 5109003"/>
                <a:gd name="connsiteY13" fmla="*/ 1080000 h 2160000"/>
                <a:gd name="connsiteX14" fmla="*/ 2500969 w 5109003"/>
                <a:gd name="connsiteY14" fmla="*/ 0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9003" h="2160000">
                  <a:moveTo>
                    <a:pt x="2500969" y="0"/>
                  </a:moveTo>
                  <a:cubicBezTo>
                    <a:pt x="2873762" y="0"/>
                    <a:pt x="3202439" y="188880"/>
                    <a:pt x="3396522" y="476162"/>
                  </a:cubicBezTo>
                  <a:lnTo>
                    <a:pt x="3460301" y="593665"/>
                  </a:lnTo>
                  <a:lnTo>
                    <a:pt x="5014815" y="88572"/>
                  </a:lnTo>
                  <a:lnTo>
                    <a:pt x="5109003" y="378454"/>
                  </a:lnTo>
                  <a:lnTo>
                    <a:pt x="3560953" y="881446"/>
                  </a:lnTo>
                  <a:lnTo>
                    <a:pt x="3580969" y="1080000"/>
                  </a:lnTo>
                  <a:cubicBezTo>
                    <a:pt x="3580969" y="1676468"/>
                    <a:pt x="3097437" y="2160000"/>
                    <a:pt x="2500969" y="2160000"/>
                  </a:cubicBezTo>
                  <a:cubicBezTo>
                    <a:pt x="2128177" y="2160000"/>
                    <a:pt x="1799500" y="1971121"/>
                    <a:pt x="1605416" y="1683839"/>
                  </a:cubicBezTo>
                  <a:lnTo>
                    <a:pt x="1528361" y="1541875"/>
                  </a:lnTo>
                  <a:lnTo>
                    <a:pt x="94189" y="2007866"/>
                  </a:lnTo>
                  <a:lnTo>
                    <a:pt x="0" y="1717984"/>
                  </a:lnTo>
                  <a:lnTo>
                    <a:pt x="1438177" y="1250692"/>
                  </a:lnTo>
                  <a:lnTo>
                    <a:pt x="1420969" y="1080000"/>
                  </a:lnTo>
                  <a:cubicBezTo>
                    <a:pt x="1420969" y="483532"/>
                    <a:pt x="1904501" y="0"/>
                    <a:pt x="2500969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94000">
                  <a:schemeClr val="accent2">
                    <a:lumMod val="40000"/>
                    <a:lumOff val="60000"/>
                  </a:schemeClr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ID" sz="1350">
                <a:solidFill>
                  <a:prstClr val="white"/>
                </a:solidFill>
                <a:latin typeface="Fira Sans Extra Condensed SemiBold" panose="020B0604020202020204" charset="0"/>
                <a:sym typeface="Arial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623936" y="3732138"/>
              <a:ext cx="1440000" cy="1440000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94000">
                  <a:schemeClr val="accent4">
                    <a:lumMod val="40000"/>
                    <a:lumOff val="60000"/>
                  </a:schemeClr>
                </a:gs>
              </a:gsLst>
              <a:path path="circle">
                <a:fillToRect l="100000" t="100000"/>
              </a:path>
            </a:gradFill>
            <a:ln>
              <a:noFill/>
            </a:ln>
            <a:effectLst>
              <a:softEdge rad="381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ID" sz="1350">
                <a:solidFill>
                  <a:prstClr val="white"/>
                </a:solidFill>
                <a:latin typeface="Fira Sans Extra Condensed SemiBold" panose="020B0604020202020204" charset="0"/>
                <a:sym typeface="Arial"/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 rot="17280000" flipH="1" flipV="1">
              <a:off x="5372782" y="1501957"/>
              <a:ext cx="1440387" cy="5272888"/>
            </a:xfrm>
            <a:custGeom>
              <a:avLst/>
              <a:gdLst>
                <a:gd name="connsiteX0" fmla="*/ 510247 w 1440387"/>
                <a:gd name="connsiteY0" fmla="*/ 5272888 h 5272888"/>
                <a:gd name="connsiteX1" fmla="*/ 510247 w 1440387"/>
                <a:gd name="connsiteY1" fmla="*/ 3398347 h 5272888"/>
                <a:gd name="connsiteX2" fmla="*/ 393320 w 1440387"/>
                <a:gd name="connsiteY2" fmla="*/ 3352230 h 5272888"/>
                <a:gd name="connsiteX3" fmla="*/ 35433 w 1440387"/>
                <a:gd name="connsiteY3" fmla="*/ 2933197 h 5272888"/>
                <a:gd name="connsiteX4" fmla="*/ 497701 w 1440387"/>
                <a:gd name="connsiteY4" fmla="*/ 2025944 h 5272888"/>
                <a:gd name="connsiteX5" fmla="*/ 510247 w 1440387"/>
                <a:gd name="connsiteY5" fmla="*/ 2023221 h 5272888"/>
                <a:gd name="connsiteX6" fmla="*/ 510247 w 1440387"/>
                <a:gd name="connsiteY6" fmla="*/ 0 h 5272888"/>
                <a:gd name="connsiteX7" fmla="*/ 815047 w 1440387"/>
                <a:gd name="connsiteY7" fmla="*/ 0 h 5272888"/>
                <a:gd name="connsiteX8" fmla="*/ 815047 w 1440387"/>
                <a:gd name="connsiteY8" fmla="*/ 1999323 h 5272888"/>
                <a:gd name="connsiteX9" fmla="*/ 918555 w 1440387"/>
                <a:gd name="connsiteY9" fmla="*/ 2018493 h 5272888"/>
                <a:gd name="connsiteX10" fmla="*/ 1404954 w 1440387"/>
                <a:gd name="connsiteY10" fmla="*/ 2488213 h 5272888"/>
                <a:gd name="connsiteX11" fmla="*/ 942686 w 1440387"/>
                <a:gd name="connsiteY11" fmla="*/ 3395465 h 5272888"/>
                <a:gd name="connsiteX12" fmla="*/ 815047 w 1440387"/>
                <a:gd name="connsiteY12" fmla="*/ 3423164 h 5272888"/>
                <a:gd name="connsiteX13" fmla="*/ 815047 w 1440387"/>
                <a:gd name="connsiteY13" fmla="*/ 5272888 h 52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0387" h="5272888">
                  <a:moveTo>
                    <a:pt x="510247" y="5272888"/>
                  </a:moveTo>
                  <a:lnTo>
                    <a:pt x="510247" y="3398347"/>
                  </a:lnTo>
                  <a:lnTo>
                    <a:pt x="393320" y="3352230"/>
                  </a:lnTo>
                  <a:cubicBezTo>
                    <a:pt x="229140" y="3268575"/>
                    <a:pt x="96872" y="3122288"/>
                    <a:pt x="35433" y="2933197"/>
                  </a:cubicBezTo>
                  <a:cubicBezTo>
                    <a:pt x="-87446" y="2555014"/>
                    <a:pt x="119518" y="2148823"/>
                    <a:pt x="497701" y="2025944"/>
                  </a:cubicBezTo>
                  <a:lnTo>
                    <a:pt x="510247" y="2023221"/>
                  </a:lnTo>
                  <a:lnTo>
                    <a:pt x="510247" y="0"/>
                  </a:lnTo>
                  <a:lnTo>
                    <a:pt x="815047" y="0"/>
                  </a:lnTo>
                  <a:lnTo>
                    <a:pt x="815047" y="1999323"/>
                  </a:lnTo>
                  <a:lnTo>
                    <a:pt x="918555" y="2018493"/>
                  </a:lnTo>
                  <a:cubicBezTo>
                    <a:pt x="1140686" y="2082366"/>
                    <a:pt x="1328155" y="2251848"/>
                    <a:pt x="1404954" y="2488213"/>
                  </a:cubicBezTo>
                  <a:cubicBezTo>
                    <a:pt x="1527833" y="2866395"/>
                    <a:pt x="1320868" y="3272586"/>
                    <a:pt x="942686" y="3395465"/>
                  </a:cubicBezTo>
                  <a:lnTo>
                    <a:pt x="815047" y="3423164"/>
                  </a:lnTo>
                  <a:lnTo>
                    <a:pt x="815047" y="5272888"/>
                  </a:lnTo>
                  <a:close/>
                </a:path>
              </a:pathLst>
            </a:custGeom>
            <a:solidFill>
              <a:srgbClr val="F3D6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ID" sz="1350">
                <a:solidFill>
                  <a:prstClr val="white"/>
                </a:solidFill>
                <a:latin typeface="Fira Sans Extra Condensed SemiBold" panose="020B0604020202020204" charset="0"/>
                <a:sym typeface="Arial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6998335" y="1664803"/>
              <a:ext cx="1004589" cy="1004589"/>
            </a:xfrm>
            <a:custGeom>
              <a:avLst/>
              <a:gdLst>
                <a:gd name="connsiteX0" fmla="*/ 0 w 1004589"/>
                <a:gd name="connsiteY0" fmla="*/ 502295 h 1004589"/>
                <a:gd name="connsiteX1" fmla="*/ 502295 w 1004589"/>
                <a:gd name="connsiteY1" fmla="*/ 0 h 1004589"/>
                <a:gd name="connsiteX2" fmla="*/ 1004590 w 1004589"/>
                <a:gd name="connsiteY2" fmla="*/ 502295 h 1004589"/>
                <a:gd name="connsiteX3" fmla="*/ 502295 w 1004589"/>
                <a:gd name="connsiteY3" fmla="*/ 1004590 h 1004589"/>
                <a:gd name="connsiteX4" fmla="*/ 0 w 1004589"/>
                <a:gd name="connsiteY4" fmla="*/ 502295 h 100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589" h="1004589">
                  <a:moveTo>
                    <a:pt x="0" y="502295"/>
                  </a:moveTo>
                  <a:cubicBezTo>
                    <a:pt x="0" y="224885"/>
                    <a:pt x="224885" y="0"/>
                    <a:pt x="502295" y="0"/>
                  </a:cubicBezTo>
                  <a:cubicBezTo>
                    <a:pt x="779705" y="0"/>
                    <a:pt x="1004590" y="224885"/>
                    <a:pt x="1004590" y="502295"/>
                  </a:cubicBezTo>
                  <a:cubicBezTo>
                    <a:pt x="1004590" y="779705"/>
                    <a:pt x="779705" y="1004590"/>
                    <a:pt x="502295" y="1004590"/>
                  </a:cubicBezTo>
                  <a:cubicBezTo>
                    <a:pt x="224885" y="1004590"/>
                    <a:pt x="0" y="779705"/>
                    <a:pt x="0" y="502295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50000"/>
                  </a:schemeClr>
                </a:gs>
                <a:gs pos="94000">
                  <a:schemeClr val="bg2">
                    <a:lumMod val="75000"/>
                  </a:schemeClr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83">
                <a:defRPr/>
              </a:pPr>
              <a:endParaRPr lang="en-US" sz="1350">
                <a:solidFill>
                  <a:prstClr val="white"/>
                </a:solidFill>
                <a:latin typeface="Fira Sans Extra Condensed SemiBold" panose="020B0604020202020204" charset="0"/>
                <a:sym typeface="Arial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7884384" y="2884345"/>
              <a:ext cx="1004589" cy="1004589"/>
            </a:xfrm>
            <a:custGeom>
              <a:avLst/>
              <a:gdLst>
                <a:gd name="connsiteX0" fmla="*/ 0 w 1004589"/>
                <a:gd name="connsiteY0" fmla="*/ 502295 h 1004589"/>
                <a:gd name="connsiteX1" fmla="*/ 502295 w 1004589"/>
                <a:gd name="connsiteY1" fmla="*/ 0 h 1004589"/>
                <a:gd name="connsiteX2" fmla="*/ 1004590 w 1004589"/>
                <a:gd name="connsiteY2" fmla="*/ 502295 h 1004589"/>
                <a:gd name="connsiteX3" fmla="*/ 502295 w 1004589"/>
                <a:gd name="connsiteY3" fmla="*/ 1004590 h 1004589"/>
                <a:gd name="connsiteX4" fmla="*/ 0 w 1004589"/>
                <a:gd name="connsiteY4" fmla="*/ 502295 h 100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589" h="1004589">
                  <a:moveTo>
                    <a:pt x="0" y="502295"/>
                  </a:moveTo>
                  <a:cubicBezTo>
                    <a:pt x="0" y="224885"/>
                    <a:pt x="224885" y="0"/>
                    <a:pt x="502295" y="0"/>
                  </a:cubicBezTo>
                  <a:cubicBezTo>
                    <a:pt x="779705" y="0"/>
                    <a:pt x="1004590" y="224885"/>
                    <a:pt x="1004590" y="502295"/>
                  </a:cubicBezTo>
                  <a:cubicBezTo>
                    <a:pt x="1004590" y="779705"/>
                    <a:pt x="779705" y="1004590"/>
                    <a:pt x="502295" y="1004590"/>
                  </a:cubicBezTo>
                  <a:cubicBezTo>
                    <a:pt x="224885" y="1004590"/>
                    <a:pt x="0" y="779705"/>
                    <a:pt x="0" y="502295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94000">
                  <a:schemeClr val="accent2">
                    <a:lumMod val="40000"/>
                    <a:lumOff val="60000"/>
                  </a:schemeClr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83">
                <a:defRPr/>
              </a:pPr>
              <a:endParaRPr lang="en-US" sz="1350">
                <a:solidFill>
                  <a:prstClr val="white"/>
                </a:solidFill>
                <a:latin typeface="Fira Sans Extra Condensed SemiBold" panose="020B0604020202020204" charset="0"/>
                <a:sym typeface="Arial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7884384" y="4391782"/>
              <a:ext cx="1004589" cy="1004589"/>
            </a:xfrm>
            <a:custGeom>
              <a:avLst/>
              <a:gdLst>
                <a:gd name="connsiteX0" fmla="*/ 0 w 1004589"/>
                <a:gd name="connsiteY0" fmla="*/ 502295 h 1004589"/>
                <a:gd name="connsiteX1" fmla="*/ 502295 w 1004589"/>
                <a:gd name="connsiteY1" fmla="*/ 0 h 1004589"/>
                <a:gd name="connsiteX2" fmla="*/ 1004590 w 1004589"/>
                <a:gd name="connsiteY2" fmla="*/ 502295 h 1004589"/>
                <a:gd name="connsiteX3" fmla="*/ 502295 w 1004589"/>
                <a:gd name="connsiteY3" fmla="*/ 1004590 h 1004589"/>
                <a:gd name="connsiteX4" fmla="*/ 0 w 1004589"/>
                <a:gd name="connsiteY4" fmla="*/ 502295 h 100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589" h="1004589">
                  <a:moveTo>
                    <a:pt x="0" y="502295"/>
                  </a:moveTo>
                  <a:cubicBezTo>
                    <a:pt x="0" y="224885"/>
                    <a:pt x="224885" y="0"/>
                    <a:pt x="502295" y="0"/>
                  </a:cubicBezTo>
                  <a:cubicBezTo>
                    <a:pt x="779705" y="0"/>
                    <a:pt x="1004590" y="224885"/>
                    <a:pt x="1004590" y="502295"/>
                  </a:cubicBezTo>
                  <a:cubicBezTo>
                    <a:pt x="1004590" y="779705"/>
                    <a:pt x="779705" y="1004590"/>
                    <a:pt x="502295" y="1004590"/>
                  </a:cubicBezTo>
                  <a:cubicBezTo>
                    <a:pt x="224885" y="1004590"/>
                    <a:pt x="0" y="779705"/>
                    <a:pt x="0" y="502295"/>
                  </a:cubicBezTo>
                  <a:close/>
                </a:path>
              </a:pathLst>
            </a:custGeom>
            <a:solidFill>
              <a:srgbClr val="F3D6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83">
                <a:defRPr/>
              </a:pPr>
              <a:endParaRPr lang="en-US" sz="1350">
                <a:solidFill>
                  <a:prstClr val="white"/>
                </a:solidFill>
                <a:latin typeface="Fira Sans Extra Condensed SemiBold" panose="020B0604020202020204" charset="0"/>
                <a:sym typeface="Arial"/>
              </a:endParaRPr>
            </a:p>
          </p:txBody>
        </p:sp>
        <p:sp>
          <p:nvSpPr>
            <p:cNvPr id="54" name="Freeform 53"/>
            <p:cNvSpPr/>
            <p:nvPr/>
          </p:nvSpPr>
          <p:spPr>
            <a:xfrm>
              <a:off x="6998335" y="5611325"/>
              <a:ext cx="1004589" cy="1004589"/>
            </a:xfrm>
            <a:custGeom>
              <a:avLst/>
              <a:gdLst>
                <a:gd name="connsiteX0" fmla="*/ 0 w 1004589"/>
                <a:gd name="connsiteY0" fmla="*/ 502295 h 1004589"/>
                <a:gd name="connsiteX1" fmla="*/ 502295 w 1004589"/>
                <a:gd name="connsiteY1" fmla="*/ 0 h 1004589"/>
                <a:gd name="connsiteX2" fmla="*/ 1004590 w 1004589"/>
                <a:gd name="connsiteY2" fmla="*/ 502295 h 1004589"/>
                <a:gd name="connsiteX3" fmla="*/ 502295 w 1004589"/>
                <a:gd name="connsiteY3" fmla="*/ 1004590 h 1004589"/>
                <a:gd name="connsiteX4" fmla="*/ 0 w 1004589"/>
                <a:gd name="connsiteY4" fmla="*/ 502295 h 100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589" h="1004589">
                  <a:moveTo>
                    <a:pt x="0" y="502295"/>
                  </a:moveTo>
                  <a:cubicBezTo>
                    <a:pt x="0" y="224885"/>
                    <a:pt x="224885" y="0"/>
                    <a:pt x="502295" y="0"/>
                  </a:cubicBezTo>
                  <a:cubicBezTo>
                    <a:pt x="779705" y="0"/>
                    <a:pt x="1004590" y="224885"/>
                    <a:pt x="1004590" y="502295"/>
                  </a:cubicBezTo>
                  <a:cubicBezTo>
                    <a:pt x="1004590" y="779705"/>
                    <a:pt x="779705" y="1004590"/>
                    <a:pt x="502295" y="1004590"/>
                  </a:cubicBezTo>
                  <a:cubicBezTo>
                    <a:pt x="224885" y="1004590"/>
                    <a:pt x="0" y="779705"/>
                    <a:pt x="0" y="502295"/>
                  </a:cubicBezTo>
                  <a:close/>
                </a:path>
              </a:pathLst>
            </a:custGeom>
            <a:solidFill>
              <a:srgbClr val="97AE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83">
                <a:defRPr/>
              </a:pPr>
              <a:endParaRPr lang="en-US" sz="1350">
                <a:solidFill>
                  <a:prstClr val="white"/>
                </a:solidFill>
                <a:latin typeface="Fira Sans Extra Condensed SemiBold" panose="020B0604020202020204" charset="0"/>
                <a:sym typeface="Arial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4131019" y="5611325"/>
              <a:ext cx="1004589" cy="1004589"/>
            </a:xfrm>
            <a:custGeom>
              <a:avLst/>
              <a:gdLst>
                <a:gd name="connsiteX0" fmla="*/ 0 w 1004589"/>
                <a:gd name="connsiteY0" fmla="*/ 502295 h 1004589"/>
                <a:gd name="connsiteX1" fmla="*/ 502295 w 1004589"/>
                <a:gd name="connsiteY1" fmla="*/ 0 h 1004589"/>
                <a:gd name="connsiteX2" fmla="*/ 1004590 w 1004589"/>
                <a:gd name="connsiteY2" fmla="*/ 502295 h 1004589"/>
                <a:gd name="connsiteX3" fmla="*/ 502295 w 1004589"/>
                <a:gd name="connsiteY3" fmla="*/ 1004590 h 1004589"/>
                <a:gd name="connsiteX4" fmla="*/ 0 w 1004589"/>
                <a:gd name="connsiteY4" fmla="*/ 502295 h 100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589" h="1004589">
                  <a:moveTo>
                    <a:pt x="0" y="502295"/>
                  </a:moveTo>
                  <a:cubicBezTo>
                    <a:pt x="0" y="224885"/>
                    <a:pt x="224885" y="0"/>
                    <a:pt x="502295" y="0"/>
                  </a:cubicBezTo>
                  <a:cubicBezTo>
                    <a:pt x="779705" y="0"/>
                    <a:pt x="1004590" y="224885"/>
                    <a:pt x="1004590" y="502295"/>
                  </a:cubicBezTo>
                  <a:cubicBezTo>
                    <a:pt x="1004590" y="779705"/>
                    <a:pt x="779705" y="1004590"/>
                    <a:pt x="502295" y="1004590"/>
                  </a:cubicBezTo>
                  <a:cubicBezTo>
                    <a:pt x="224885" y="1004590"/>
                    <a:pt x="0" y="779705"/>
                    <a:pt x="0" y="502295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50000"/>
                  </a:schemeClr>
                </a:gs>
                <a:gs pos="94000">
                  <a:schemeClr val="bg2">
                    <a:lumMod val="75000"/>
                  </a:schemeClr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83">
                <a:defRPr/>
              </a:pPr>
              <a:endParaRPr lang="en-US" sz="1350">
                <a:solidFill>
                  <a:prstClr val="white"/>
                </a:solidFill>
                <a:latin typeface="Fira Sans Extra Condensed SemiBold" panose="020B0604020202020204" charset="0"/>
                <a:sym typeface="Arial"/>
              </a:endParaRPr>
            </a:p>
          </p:txBody>
        </p:sp>
        <p:sp>
          <p:nvSpPr>
            <p:cNvPr id="60" name="Freeform 59"/>
            <p:cNvSpPr/>
            <p:nvPr/>
          </p:nvSpPr>
          <p:spPr>
            <a:xfrm>
              <a:off x="3244969" y="4391782"/>
              <a:ext cx="1004589" cy="1004589"/>
            </a:xfrm>
            <a:custGeom>
              <a:avLst/>
              <a:gdLst>
                <a:gd name="connsiteX0" fmla="*/ 0 w 1004589"/>
                <a:gd name="connsiteY0" fmla="*/ 502295 h 1004589"/>
                <a:gd name="connsiteX1" fmla="*/ 502295 w 1004589"/>
                <a:gd name="connsiteY1" fmla="*/ 0 h 1004589"/>
                <a:gd name="connsiteX2" fmla="*/ 1004590 w 1004589"/>
                <a:gd name="connsiteY2" fmla="*/ 502295 h 1004589"/>
                <a:gd name="connsiteX3" fmla="*/ 502295 w 1004589"/>
                <a:gd name="connsiteY3" fmla="*/ 1004590 h 1004589"/>
                <a:gd name="connsiteX4" fmla="*/ 0 w 1004589"/>
                <a:gd name="connsiteY4" fmla="*/ 502295 h 100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589" h="1004589">
                  <a:moveTo>
                    <a:pt x="0" y="502295"/>
                  </a:moveTo>
                  <a:cubicBezTo>
                    <a:pt x="0" y="224885"/>
                    <a:pt x="224885" y="0"/>
                    <a:pt x="502295" y="0"/>
                  </a:cubicBezTo>
                  <a:cubicBezTo>
                    <a:pt x="779705" y="0"/>
                    <a:pt x="1004590" y="224885"/>
                    <a:pt x="1004590" y="502295"/>
                  </a:cubicBezTo>
                  <a:cubicBezTo>
                    <a:pt x="1004590" y="779705"/>
                    <a:pt x="779705" y="1004590"/>
                    <a:pt x="502295" y="1004590"/>
                  </a:cubicBezTo>
                  <a:cubicBezTo>
                    <a:pt x="224885" y="1004590"/>
                    <a:pt x="0" y="779705"/>
                    <a:pt x="0" y="502295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94000">
                  <a:schemeClr val="accent2">
                    <a:lumMod val="40000"/>
                    <a:lumOff val="60000"/>
                  </a:schemeClr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83">
                <a:defRPr/>
              </a:pPr>
              <a:endParaRPr lang="en-US" sz="1350">
                <a:solidFill>
                  <a:prstClr val="white"/>
                </a:solidFill>
                <a:latin typeface="Fira Sans Extra Condensed SemiBold" panose="020B0604020202020204" charset="0"/>
                <a:sym typeface="Arial"/>
              </a:endParaRPr>
            </a:p>
          </p:txBody>
        </p:sp>
        <p:sp>
          <p:nvSpPr>
            <p:cNvPr id="62" name="Freeform 61"/>
            <p:cNvSpPr/>
            <p:nvPr/>
          </p:nvSpPr>
          <p:spPr>
            <a:xfrm>
              <a:off x="3244969" y="2884345"/>
              <a:ext cx="1004589" cy="1004589"/>
            </a:xfrm>
            <a:custGeom>
              <a:avLst/>
              <a:gdLst>
                <a:gd name="connsiteX0" fmla="*/ 0 w 1004589"/>
                <a:gd name="connsiteY0" fmla="*/ 502295 h 1004589"/>
                <a:gd name="connsiteX1" fmla="*/ 502295 w 1004589"/>
                <a:gd name="connsiteY1" fmla="*/ 0 h 1004589"/>
                <a:gd name="connsiteX2" fmla="*/ 1004590 w 1004589"/>
                <a:gd name="connsiteY2" fmla="*/ 502295 h 1004589"/>
                <a:gd name="connsiteX3" fmla="*/ 502295 w 1004589"/>
                <a:gd name="connsiteY3" fmla="*/ 1004590 h 1004589"/>
                <a:gd name="connsiteX4" fmla="*/ 0 w 1004589"/>
                <a:gd name="connsiteY4" fmla="*/ 502295 h 100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589" h="1004589">
                  <a:moveTo>
                    <a:pt x="0" y="502295"/>
                  </a:moveTo>
                  <a:cubicBezTo>
                    <a:pt x="0" y="224885"/>
                    <a:pt x="224885" y="0"/>
                    <a:pt x="502295" y="0"/>
                  </a:cubicBezTo>
                  <a:cubicBezTo>
                    <a:pt x="779705" y="0"/>
                    <a:pt x="1004590" y="224885"/>
                    <a:pt x="1004590" y="502295"/>
                  </a:cubicBezTo>
                  <a:cubicBezTo>
                    <a:pt x="1004590" y="779705"/>
                    <a:pt x="779705" y="1004590"/>
                    <a:pt x="502295" y="1004590"/>
                  </a:cubicBezTo>
                  <a:cubicBezTo>
                    <a:pt x="224885" y="1004590"/>
                    <a:pt x="0" y="779705"/>
                    <a:pt x="0" y="502295"/>
                  </a:cubicBezTo>
                  <a:close/>
                </a:path>
              </a:pathLst>
            </a:custGeom>
            <a:solidFill>
              <a:srgbClr val="F3D6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83">
                <a:defRPr/>
              </a:pPr>
              <a:endParaRPr lang="en-US" sz="1350">
                <a:solidFill>
                  <a:prstClr val="white"/>
                </a:solidFill>
                <a:latin typeface="Fira Sans Extra Condensed SemiBold" panose="020B0604020202020204" charset="0"/>
                <a:sym typeface="Arial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4131019" y="1664803"/>
              <a:ext cx="1004589" cy="1004589"/>
            </a:xfrm>
            <a:custGeom>
              <a:avLst/>
              <a:gdLst>
                <a:gd name="connsiteX0" fmla="*/ 0 w 1004589"/>
                <a:gd name="connsiteY0" fmla="*/ 502295 h 1004589"/>
                <a:gd name="connsiteX1" fmla="*/ 502295 w 1004589"/>
                <a:gd name="connsiteY1" fmla="*/ 0 h 1004589"/>
                <a:gd name="connsiteX2" fmla="*/ 1004590 w 1004589"/>
                <a:gd name="connsiteY2" fmla="*/ 502295 h 1004589"/>
                <a:gd name="connsiteX3" fmla="*/ 502295 w 1004589"/>
                <a:gd name="connsiteY3" fmla="*/ 1004590 h 1004589"/>
                <a:gd name="connsiteX4" fmla="*/ 0 w 1004589"/>
                <a:gd name="connsiteY4" fmla="*/ 502295 h 100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589" h="1004589">
                  <a:moveTo>
                    <a:pt x="0" y="502295"/>
                  </a:moveTo>
                  <a:cubicBezTo>
                    <a:pt x="0" y="224885"/>
                    <a:pt x="224885" y="0"/>
                    <a:pt x="502295" y="0"/>
                  </a:cubicBezTo>
                  <a:cubicBezTo>
                    <a:pt x="779705" y="0"/>
                    <a:pt x="1004590" y="224885"/>
                    <a:pt x="1004590" y="502295"/>
                  </a:cubicBezTo>
                  <a:cubicBezTo>
                    <a:pt x="1004590" y="779705"/>
                    <a:pt x="779705" y="1004590"/>
                    <a:pt x="502295" y="1004590"/>
                  </a:cubicBezTo>
                  <a:cubicBezTo>
                    <a:pt x="224885" y="1004590"/>
                    <a:pt x="0" y="779705"/>
                    <a:pt x="0" y="502295"/>
                  </a:cubicBezTo>
                  <a:close/>
                </a:path>
              </a:pathLst>
            </a:custGeom>
            <a:solidFill>
              <a:srgbClr val="97AE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83">
                <a:defRPr/>
              </a:pPr>
              <a:endParaRPr lang="en-US" sz="1350" dirty="0">
                <a:solidFill>
                  <a:prstClr val="white"/>
                </a:solidFill>
                <a:latin typeface="Fira Sans Extra Condensed SemiBold" panose="020B0604020202020204" charset="0"/>
                <a:sym typeface="Arial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5595201" y="3645052"/>
              <a:ext cx="900000" cy="90000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94000">
                  <a:schemeClr val="accent4">
                    <a:lumMod val="40000"/>
                    <a:lumOff val="60000"/>
                  </a:schemeClr>
                </a:gs>
              </a:gsLst>
              <a:path path="circle">
                <a:fillToRect l="100000" t="100000"/>
              </a:path>
            </a:gradFill>
            <a:ln>
              <a:noFill/>
            </a:ln>
            <a:effectLst>
              <a:outerShdw blurRad="215900" dist="38100" dir="3000000" algn="t" rotWithShape="0">
                <a:prstClr val="black">
                  <a:alpha val="4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ID" sz="1350">
                <a:solidFill>
                  <a:prstClr val="white"/>
                </a:solidFill>
                <a:latin typeface="Fira Sans Extra Condensed SemiBold" panose="020B0604020202020204" charset="0"/>
                <a:sym typeface="Arial"/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7201086" y="1845022"/>
              <a:ext cx="612000" cy="612000"/>
            </a:xfrm>
            <a:custGeom>
              <a:avLst/>
              <a:gdLst>
                <a:gd name="connsiteX0" fmla="*/ 0 w 1004589"/>
                <a:gd name="connsiteY0" fmla="*/ 502295 h 1004589"/>
                <a:gd name="connsiteX1" fmla="*/ 502295 w 1004589"/>
                <a:gd name="connsiteY1" fmla="*/ 0 h 1004589"/>
                <a:gd name="connsiteX2" fmla="*/ 1004590 w 1004589"/>
                <a:gd name="connsiteY2" fmla="*/ 502295 h 1004589"/>
                <a:gd name="connsiteX3" fmla="*/ 502295 w 1004589"/>
                <a:gd name="connsiteY3" fmla="*/ 1004590 h 1004589"/>
                <a:gd name="connsiteX4" fmla="*/ 0 w 1004589"/>
                <a:gd name="connsiteY4" fmla="*/ 502295 h 100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589" h="1004589">
                  <a:moveTo>
                    <a:pt x="0" y="502295"/>
                  </a:moveTo>
                  <a:cubicBezTo>
                    <a:pt x="0" y="224885"/>
                    <a:pt x="224885" y="0"/>
                    <a:pt x="502295" y="0"/>
                  </a:cubicBezTo>
                  <a:cubicBezTo>
                    <a:pt x="779705" y="0"/>
                    <a:pt x="1004590" y="224885"/>
                    <a:pt x="1004590" y="502295"/>
                  </a:cubicBezTo>
                  <a:cubicBezTo>
                    <a:pt x="1004590" y="779705"/>
                    <a:pt x="779705" y="1004590"/>
                    <a:pt x="502295" y="1004590"/>
                  </a:cubicBezTo>
                  <a:cubicBezTo>
                    <a:pt x="224885" y="1004590"/>
                    <a:pt x="0" y="779705"/>
                    <a:pt x="0" y="50229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94000">
                  <a:schemeClr val="bg2">
                    <a:lumMod val="7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83">
                <a:defRPr/>
              </a:pPr>
              <a:endParaRPr lang="en-US" sz="1350">
                <a:solidFill>
                  <a:prstClr val="white"/>
                </a:solidFill>
                <a:latin typeface="Fira Sans Extra Condensed SemiBold" panose="020B0604020202020204" charset="0"/>
                <a:sym typeface="Arial"/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8087135" y="3064564"/>
              <a:ext cx="612000" cy="612000"/>
            </a:xfrm>
            <a:custGeom>
              <a:avLst/>
              <a:gdLst>
                <a:gd name="connsiteX0" fmla="*/ 0 w 1004589"/>
                <a:gd name="connsiteY0" fmla="*/ 502295 h 1004589"/>
                <a:gd name="connsiteX1" fmla="*/ 502295 w 1004589"/>
                <a:gd name="connsiteY1" fmla="*/ 0 h 1004589"/>
                <a:gd name="connsiteX2" fmla="*/ 1004590 w 1004589"/>
                <a:gd name="connsiteY2" fmla="*/ 502295 h 1004589"/>
                <a:gd name="connsiteX3" fmla="*/ 502295 w 1004589"/>
                <a:gd name="connsiteY3" fmla="*/ 1004590 h 1004589"/>
                <a:gd name="connsiteX4" fmla="*/ 0 w 1004589"/>
                <a:gd name="connsiteY4" fmla="*/ 502295 h 100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589" h="1004589">
                  <a:moveTo>
                    <a:pt x="0" y="502295"/>
                  </a:moveTo>
                  <a:cubicBezTo>
                    <a:pt x="0" y="224885"/>
                    <a:pt x="224885" y="0"/>
                    <a:pt x="502295" y="0"/>
                  </a:cubicBezTo>
                  <a:cubicBezTo>
                    <a:pt x="779705" y="0"/>
                    <a:pt x="1004590" y="224885"/>
                    <a:pt x="1004590" y="502295"/>
                  </a:cubicBezTo>
                  <a:cubicBezTo>
                    <a:pt x="1004590" y="779705"/>
                    <a:pt x="779705" y="1004590"/>
                    <a:pt x="502295" y="1004590"/>
                  </a:cubicBezTo>
                  <a:cubicBezTo>
                    <a:pt x="224885" y="1004590"/>
                    <a:pt x="0" y="779705"/>
                    <a:pt x="0" y="50229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94000">
                  <a:schemeClr val="accent2">
                    <a:lumMod val="40000"/>
                    <a:lumOff val="6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83">
                <a:defRPr/>
              </a:pPr>
              <a:endParaRPr lang="en-US" sz="1350">
                <a:solidFill>
                  <a:prstClr val="white"/>
                </a:solidFill>
                <a:latin typeface="Fira Sans Extra Condensed SemiBold" panose="020B0604020202020204" charset="0"/>
                <a:sym typeface="Arial"/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8087135" y="4572001"/>
              <a:ext cx="612000" cy="612000"/>
            </a:xfrm>
            <a:custGeom>
              <a:avLst/>
              <a:gdLst>
                <a:gd name="connsiteX0" fmla="*/ 0 w 1004589"/>
                <a:gd name="connsiteY0" fmla="*/ 502295 h 1004589"/>
                <a:gd name="connsiteX1" fmla="*/ 502295 w 1004589"/>
                <a:gd name="connsiteY1" fmla="*/ 0 h 1004589"/>
                <a:gd name="connsiteX2" fmla="*/ 1004590 w 1004589"/>
                <a:gd name="connsiteY2" fmla="*/ 502295 h 1004589"/>
                <a:gd name="connsiteX3" fmla="*/ 502295 w 1004589"/>
                <a:gd name="connsiteY3" fmla="*/ 1004590 h 1004589"/>
                <a:gd name="connsiteX4" fmla="*/ 0 w 1004589"/>
                <a:gd name="connsiteY4" fmla="*/ 502295 h 100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589" h="1004589">
                  <a:moveTo>
                    <a:pt x="0" y="502295"/>
                  </a:moveTo>
                  <a:cubicBezTo>
                    <a:pt x="0" y="224885"/>
                    <a:pt x="224885" y="0"/>
                    <a:pt x="502295" y="0"/>
                  </a:cubicBezTo>
                  <a:cubicBezTo>
                    <a:pt x="779705" y="0"/>
                    <a:pt x="1004590" y="224885"/>
                    <a:pt x="1004590" y="502295"/>
                  </a:cubicBezTo>
                  <a:cubicBezTo>
                    <a:pt x="1004590" y="779705"/>
                    <a:pt x="779705" y="1004590"/>
                    <a:pt x="502295" y="1004590"/>
                  </a:cubicBezTo>
                  <a:cubicBezTo>
                    <a:pt x="224885" y="1004590"/>
                    <a:pt x="0" y="779705"/>
                    <a:pt x="0" y="50229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94000">
                  <a:schemeClr val="accent4">
                    <a:lumMod val="40000"/>
                    <a:lumOff val="6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83">
                <a:defRPr/>
              </a:pPr>
              <a:endParaRPr lang="en-US" sz="1350">
                <a:solidFill>
                  <a:prstClr val="white"/>
                </a:solidFill>
                <a:latin typeface="Fira Sans Extra Condensed SemiBold" panose="020B0604020202020204" charset="0"/>
                <a:sym typeface="Arial"/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7201086" y="5791544"/>
              <a:ext cx="612000" cy="612000"/>
            </a:xfrm>
            <a:custGeom>
              <a:avLst/>
              <a:gdLst>
                <a:gd name="connsiteX0" fmla="*/ 0 w 1004589"/>
                <a:gd name="connsiteY0" fmla="*/ 502295 h 1004589"/>
                <a:gd name="connsiteX1" fmla="*/ 502295 w 1004589"/>
                <a:gd name="connsiteY1" fmla="*/ 0 h 1004589"/>
                <a:gd name="connsiteX2" fmla="*/ 1004590 w 1004589"/>
                <a:gd name="connsiteY2" fmla="*/ 502295 h 1004589"/>
                <a:gd name="connsiteX3" fmla="*/ 502295 w 1004589"/>
                <a:gd name="connsiteY3" fmla="*/ 1004590 h 1004589"/>
                <a:gd name="connsiteX4" fmla="*/ 0 w 1004589"/>
                <a:gd name="connsiteY4" fmla="*/ 502295 h 100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589" h="1004589">
                  <a:moveTo>
                    <a:pt x="0" y="502295"/>
                  </a:moveTo>
                  <a:cubicBezTo>
                    <a:pt x="0" y="224885"/>
                    <a:pt x="224885" y="0"/>
                    <a:pt x="502295" y="0"/>
                  </a:cubicBezTo>
                  <a:cubicBezTo>
                    <a:pt x="779705" y="0"/>
                    <a:pt x="1004590" y="224885"/>
                    <a:pt x="1004590" y="502295"/>
                  </a:cubicBezTo>
                  <a:cubicBezTo>
                    <a:pt x="1004590" y="779705"/>
                    <a:pt x="779705" y="1004590"/>
                    <a:pt x="502295" y="1004590"/>
                  </a:cubicBezTo>
                  <a:cubicBezTo>
                    <a:pt x="224885" y="1004590"/>
                    <a:pt x="0" y="779705"/>
                    <a:pt x="0" y="50229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7AED6"/>
                </a:gs>
                <a:gs pos="94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83">
                <a:defRPr/>
              </a:pPr>
              <a:endParaRPr lang="en-US" sz="1350">
                <a:solidFill>
                  <a:prstClr val="white"/>
                </a:solidFill>
                <a:latin typeface="Fira Sans Extra Condensed SemiBold" panose="020B0604020202020204" charset="0"/>
                <a:sym typeface="Arial"/>
              </a:endParaRPr>
            </a:p>
          </p:txBody>
        </p:sp>
        <p:sp>
          <p:nvSpPr>
            <p:cNvPr id="85" name="Freeform 84"/>
            <p:cNvSpPr/>
            <p:nvPr/>
          </p:nvSpPr>
          <p:spPr>
            <a:xfrm>
              <a:off x="4333770" y="5791544"/>
              <a:ext cx="612000" cy="612000"/>
            </a:xfrm>
            <a:custGeom>
              <a:avLst/>
              <a:gdLst>
                <a:gd name="connsiteX0" fmla="*/ 0 w 1004589"/>
                <a:gd name="connsiteY0" fmla="*/ 502295 h 1004589"/>
                <a:gd name="connsiteX1" fmla="*/ 502295 w 1004589"/>
                <a:gd name="connsiteY1" fmla="*/ 0 h 1004589"/>
                <a:gd name="connsiteX2" fmla="*/ 1004590 w 1004589"/>
                <a:gd name="connsiteY2" fmla="*/ 502295 h 1004589"/>
                <a:gd name="connsiteX3" fmla="*/ 502295 w 1004589"/>
                <a:gd name="connsiteY3" fmla="*/ 1004590 h 1004589"/>
                <a:gd name="connsiteX4" fmla="*/ 0 w 1004589"/>
                <a:gd name="connsiteY4" fmla="*/ 502295 h 100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589" h="1004589">
                  <a:moveTo>
                    <a:pt x="0" y="502295"/>
                  </a:moveTo>
                  <a:cubicBezTo>
                    <a:pt x="0" y="224885"/>
                    <a:pt x="224885" y="0"/>
                    <a:pt x="502295" y="0"/>
                  </a:cubicBezTo>
                  <a:cubicBezTo>
                    <a:pt x="779705" y="0"/>
                    <a:pt x="1004590" y="224885"/>
                    <a:pt x="1004590" y="502295"/>
                  </a:cubicBezTo>
                  <a:cubicBezTo>
                    <a:pt x="1004590" y="779705"/>
                    <a:pt x="779705" y="1004590"/>
                    <a:pt x="502295" y="1004590"/>
                  </a:cubicBezTo>
                  <a:cubicBezTo>
                    <a:pt x="224885" y="1004590"/>
                    <a:pt x="0" y="779705"/>
                    <a:pt x="0" y="50229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94000">
                  <a:schemeClr val="bg2">
                    <a:lumMod val="7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83">
                <a:defRPr/>
              </a:pPr>
              <a:endParaRPr lang="en-US" sz="1350">
                <a:solidFill>
                  <a:prstClr val="white"/>
                </a:solidFill>
                <a:latin typeface="Fira Sans Extra Condensed SemiBold" panose="020B0604020202020204" charset="0"/>
                <a:sym typeface="Arial"/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>
              <a:off x="3447720" y="4572001"/>
              <a:ext cx="612000" cy="612000"/>
            </a:xfrm>
            <a:custGeom>
              <a:avLst/>
              <a:gdLst>
                <a:gd name="connsiteX0" fmla="*/ 0 w 1004589"/>
                <a:gd name="connsiteY0" fmla="*/ 502295 h 1004589"/>
                <a:gd name="connsiteX1" fmla="*/ 502295 w 1004589"/>
                <a:gd name="connsiteY1" fmla="*/ 0 h 1004589"/>
                <a:gd name="connsiteX2" fmla="*/ 1004590 w 1004589"/>
                <a:gd name="connsiteY2" fmla="*/ 502295 h 1004589"/>
                <a:gd name="connsiteX3" fmla="*/ 502295 w 1004589"/>
                <a:gd name="connsiteY3" fmla="*/ 1004590 h 1004589"/>
                <a:gd name="connsiteX4" fmla="*/ 0 w 1004589"/>
                <a:gd name="connsiteY4" fmla="*/ 502295 h 100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589" h="1004589">
                  <a:moveTo>
                    <a:pt x="0" y="502295"/>
                  </a:moveTo>
                  <a:cubicBezTo>
                    <a:pt x="0" y="224885"/>
                    <a:pt x="224885" y="0"/>
                    <a:pt x="502295" y="0"/>
                  </a:cubicBezTo>
                  <a:cubicBezTo>
                    <a:pt x="779705" y="0"/>
                    <a:pt x="1004590" y="224885"/>
                    <a:pt x="1004590" y="502295"/>
                  </a:cubicBezTo>
                  <a:cubicBezTo>
                    <a:pt x="1004590" y="779705"/>
                    <a:pt x="779705" y="1004590"/>
                    <a:pt x="502295" y="1004590"/>
                  </a:cubicBezTo>
                  <a:cubicBezTo>
                    <a:pt x="224885" y="1004590"/>
                    <a:pt x="0" y="779705"/>
                    <a:pt x="0" y="50229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94000">
                  <a:schemeClr val="accent2">
                    <a:lumMod val="40000"/>
                    <a:lumOff val="6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83">
                <a:defRPr/>
              </a:pPr>
              <a:endParaRPr lang="en-US" sz="1350">
                <a:solidFill>
                  <a:prstClr val="white"/>
                </a:solidFill>
                <a:latin typeface="Fira Sans Extra Condensed SemiBold" panose="020B0604020202020204" charset="0"/>
                <a:sym typeface="Arial"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>
              <a:off x="3447720" y="3064564"/>
              <a:ext cx="612000" cy="612000"/>
            </a:xfrm>
            <a:custGeom>
              <a:avLst/>
              <a:gdLst>
                <a:gd name="connsiteX0" fmla="*/ 0 w 1004589"/>
                <a:gd name="connsiteY0" fmla="*/ 502295 h 1004589"/>
                <a:gd name="connsiteX1" fmla="*/ 502295 w 1004589"/>
                <a:gd name="connsiteY1" fmla="*/ 0 h 1004589"/>
                <a:gd name="connsiteX2" fmla="*/ 1004590 w 1004589"/>
                <a:gd name="connsiteY2" fmla="*/ 502295 h 1004589"/>
                <a:gd name="connsiteX3" fmla="*/ 502295 w 1004589"/>
                <a:gd name="connsiteY3" fmla="*/ 1004590 h 1004589"/>
                <a:gd name="connsiteX4" fmla="*/ 0 w 1004589"/>
                <a:gd name="connsiteY4" fmla="*/ 502295 h 100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589" h="1004589">
                  <a:moveTo>
                    <a:pt x="0" y="502295"/>
                  </a:moveTo>
                  <a:cubicBezTo>
                    <a:pt x="0" y="224885"/>
                    <a:pt x="224885" y="0"/>
                    <a:pt x="502295" y="0"/>
                  </a:cubicBezTo>
                  <a:cubicBezTo>
                    <a:pt x="779705" y="0"/>
                    <a:pt x="1004590" y="224885"/>
                    <a:pt x="1004590" y="502295"/>
                  </a:cubicBezTo>
                  <a:cubicBezTo>
                    <a:pt x="1004590" y="779705"/>
                    <a:pt x="779705" y="1004590"/>
                    <a:pt x="502295" y="1004590"/>
                  </a:cubicBezTo>
                  <a:cubicBezTo>
                    <a:pt x="224885" y="1004590"/>
                    <a:pt x="0" y="779705"/>
                    <a:pt x="0" y="50229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94000">
                  <a:schemeClr val="accent4">
                    <a:lumMod val="40000"/>
                    <a:lumOff val="6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83">
                <a:defRPr/>
              </a:pPr>
              <a:endParaRPr lang="en-US" sz="1350">
                <a:solidFill>
                  <a:prstClr val="white"/>
                </a:solidFill>
                <a:latin typeface="Fira Sans Extra Condensed SemiBold" panose="020B0604020202020204" charset="0"/>
                <a:sym typeface="Arial"/>
              </a:endParaRPr>
            </a:p>
          </p:txBody>
        </p:sp>
        <p:sp>
          <p:nvSpPr>
            <p:cNvPr id="88" name="Freeform 87"/>
            <p:cNvSpPr/>
            <p:nvPr/>
          </p:nvSpPr>
          <p:spPr>
            <a:xfrm>
              <a:off x="4333770" y="1845022"/>
              <a:ext cx="612000" cy="612000"/>
            </a:xfrm>
            <a:custGeom>
              <a:avLst/>
              <a:gdLst>
                <a:gd name="connsiteX0" fmla="*/ 0 w 1004589"/>
                <a:gd name="connsiteY0" fmla="*/ 502295 h 1004589"/>
                <a:gd name="connsiteX1" fmla="*/ 502295 w 1004589"/>
                <a:gd name="connsiteY1" fmla="*/ 0 h 1004589"/>
                <a:gd name="connsiteX2" fmla="*/ 1004590 w 1004589"/>
                <a:gd name="connsiteY2" fmla="*/ 502295 h 1004589"/>
                <a:gd name="connsiteX3" fmla="*/ 502295 w 1004589"/>
                <a:gd name="connsiteY3" fmla="*/ 1004590 h 1004589"/>
                <a:gd name="connsiteX4" fmla="*/ 0 w 1004589"/>
                <a:gd name="connsiteY4" fmla="*/ 502295 h 100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589" h="1004589">
                  <a:moveTo>
                    <a:pt x="0" y="502295"/>
                  </a:moveTo>
                  <a:cubicBezTo>
                    <a:pt x="0" y="224885"/>
                    <a:pt x="224885" y="0"/>
                    <a:pt x="502295" y="0"/>
                  </a:cubicBezTo>
                  <a:cubicBezTo>
                    <a:pt x="779705" y="0"/>
                    <a:pt x="1004590" y="224885"/>
                    <a:pt x="1004590" y="502295"/>
                  </a:cubicBezTo>
                  <a:cubicBezTo>
                    <a:pt x="1004590" y="779705"/>
                    <a:pt x="779705" y="1004590"/>
                    <a:pt x="502295" y="1004590"/>
                  </a:cubicBezTo>
                  <a:cubicBezTo>
                    <a:pt x="224885" y="1004590"/>
                    <a:pt x="0" y="779705"/>
                    <a:pt x="0" y="50229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7AED6"/>
                </a:gs>
                <a:gs pos="94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83">
                <a:defRPr/>
              </a:pPr>
              <a:endParaRPr lang="en-US" sz="1350" dirty="0">
                <a:solidFill>
                  <a:prstClr val="white"/>
                </a:solidFill>
                <a:latin typeface="Fira Sans Extra Condensed SemiBold" panose="020B0604020202020204" charset="0"/>
                <a:sym typeface="Arial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D50E4E7-707A-44EE-81F1-E56EEE0B7265}"/>
                </a:ext>
              </a:extLst>
            </p:cNvPr>
            <p:cNvSpPr txBox="1"/>
            <p:nvPr/>
          </p:nvSpPr>
          <p:spPr>
            <a:xfrm>
              <a:off x="8443495" y="1899140"/>
              <a:ext cx="1809290" cy="40010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just" defTabSz="685783">
                <a:defRPr/>
              </a:pPr>
              <a:r>
                <a:rPr lang="en-US" sz="1350" b="1" cap="all" noProof="1">
                  <a:solidFill>
                    <a:prstClr val="black"/>
                  </a:solidFill>
                  <a:latin typeface="Fira Sans Extra Condensed SemiBold" panose="020B0604020202020204" charset="0"/>
                  <a:cs typeface="Arial"/>
                  <a:sym typeface="Arial"/>
                </a:rPr>
                <a:t>Perencanaan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D50E4E7-707A-44EE-81F1-E56EEE0B7265}"/>
                </a:ext>
              </a:extLst>
            </p:cNvPr>
            <p:cNvSpPr txBox="1"/>
            <p:nvPr/>
          </p:nvSpPr>
          <p:spPr>
            <a:xfrm>
              <a:off x="9128348" y="4567108"/>
              <a:ext cx="2181846" cy="6771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b">
              <a:spAutoFit/>
            </a:bodyPr>
            <a:lstStyle/>
            <a:p>
              <a:pPr algn="just" defTabSz="685783">
                <a:defRPr/>
              </a:pPr>
              <a:r>
                <a:rPr lang="en-US" sz="1350" b="1" cap="all" noProof="1">
                  <a:solidFill>
                    <a:prstClr val="black"/>
                  </a:solidFill>
                  <a:latin typeface="Fira Sans Extra Condensed SemiBold" panose="020B0604020202020204" charset="0"/>
                  <a:cs typeface="Arial"/>
                  <a:sym typeface="Arial"/>
                </a:rPr>
                <a:t>Pengadaan barang dan jasa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D50E4E7-707A-44EE-81F1-E56EEE0B7265}"/>
                </a:ext>
              </a:extLst>
            </p:cNvPr>
            <p:cNvSpPr txBox="1"/>
            <p:nvPr/>
          </p:nvSpPr>
          <p:spPr>
            <a:xfrm>
              <a:off x="8343102" y="5886869"/>
              <a:ext cx="2630230" cy="40010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just" defTabSz="685783">
                <a:defRPr/>
              </a:pPr>
              <a:r>
                <a:rPr lang="en-US" sz="1350" b="1" cap="all" noProof="1">
                  <a:solidFill>
                    <a:prstClr val="black"/>
                  </a:solidFill>
                  <a:latin typeface="Fira Sans Extra Condensed SemiBold" panose="020B0604020202020204" charset="0"/>
                  <a:cs typeface="Arial"/>
                  <a:sym typeface="Arial"/>
                </a:rPr>
                <a:t>LAYANAN PUBLIK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0D50E4E7-707A-44EE-81F1-E56EEE0B7265}"/>
              </a:ext>
            </a:extLst>
          </p:cNvPr>
          <p:cNvSpPr txBox="1"/>
          <p:nvPr/>
        </p:nvSpPr>
        <p:spPr>
          <a:xfrm>
            <a:off x="1577180" y="5246239"/>
            <a:ext cx="1535444" cy="30008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just" defTabSz="685783">
              <a:defRPr/>
            </a:pPr>
            <a:r>
              <a:rPr lang="en-US" sz="1350" b="1" cap="all" noProof="1">
                <a:solidFill>
                  <a:prstClr val="black"/>
                </a:solidFill>
                <a:latin typeface="Fira Sans Extra Condensed SemiBold" panose="020B0604020202020204" charset="0"/>
                <a:cs typeface="Arial"/>
                <a:sym typeface="Arial"/>
              </a:rPr>
              <a:t>PENGAWASAN APIP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D50E4E7-707A-44EE-81F1-E56EEE0B7265}"/>
              </a:ext>
            </a:extLst>
          </p:cNvPr>
          <p:cNvSpPr txBox="1"/>
          <p:nvPr/>
        </p:nvSpPr>
        <p:spPr>
          <a:xfrm>
            <a:off x="968749" y="4341469"/>
            <a:ext cx="1582913" cy="30008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just" defTabSz="685783">
              <a:defRPr/>
            </a:pPr>
            <a:r>
              <a:rPr lang="en-US" sz="1350" b="1" cap="all" noProof="1">
                <a:solidFill>
                  <a:prstClr val="black"/>
                </a:solidFill>
                <a:latin typeface="Fira Sans Extra Condensed SemiBold" panose="020B0604020202020204" charset="0"/>
                <a:cs typeface="Arial"/>
                <a:sym typeface="Arial"/>
              </a:rPr>
              <a:t>MANAJEMEN ASN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D50E4E7-707A-44EE-81F1-E56EEE0B7265}"/>
              </a:ext>
            </a:extLst>
          </p:cNvPr>
          <p:cNvSpPr txBox="1"/>
          <p:nvPr/>
        </p:nvSpPr>
        <p:spPr>
          <a:xfrm>
            <a:off x="1095770" y="2200314"/>
            <a:ext cx="1657887" cy="5078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 defTabSz="685783">
              <a:defRPr/>
            </a:pPr>
            <a:r>
              <a:rPr lang="en-US" sz="1350" b="1" cap="all" noProof="1">
                <a:solidFill>
                  <a:prstClr val="black"/>
                </a:solidFill>
                <a:latin typeface="Fira Sans Extra Condensed SemiBold" panose="020B0604020202020204" charset="0"/>
                <a:cs typeface="Arial"/>
                <a:sym typeface="Arial"/>
              </a:rPr>
              <a:t>OPTIMALISASI </a:t>
            </a:r>
          </a:p>
          <a:p>
            <a:pPr algn="r" defTabSz="685783">
              <a:defRPr/>
            </a:pPr>
            <a:r>
              <a:rPr lang="en-US" sz="1350" b="1" cap="all" noProof="1">
                <a:solidFill>
                  <a:prstClr val="black"/>
                </a:solidFill>
                <a:latin typeface="Fira Sans Extra Condensed SemiBold" panose="020B0604020202020204" charset="0"/>
                <a:cs typeface="Arial"/>
                <a:sym typeface="Arial"/>
              </a:rPr>
              <a:t>PAJAK DAERAH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D50E4E7-707A-44EE-81F1-E56EEE0B7265}"/>
              </a:ext>
            </a:extLst>
          </p:cNvPr>
          <p:cNvSpPr txBox="1"/>
          <p:nvPr/>
        </p:nvSpPr>
        <p:spPr>
          <a:xfrm>
            <a:off x="659501" y="3219719"/>
            <a:ext cx="1652112" cy="30008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 defTabSz="685783">
              <a:defRPr/>
            </a:pPr>
            <a:r>
              <a:rPr lang="en-US" sz="1350" b="1" cap="all" noProof="1">
                <a:solidFill>
                  <a:prstClr val="black"/>
                </a:solidFill>
                <a:latin typeface="Fira Sans Extra Condensed SemiBold" panose="020B0604020202020204" charset="0"/>
                <a:cs typeface="Arial"/>
                <a:sym typeface="Arial"/>
              </a:rPr>
              <a:t>PENGELOLAAN BMD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441946" y="2167133"/>
            <a:ext cx="372539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783">
              <a:defRPr/>
            </a:pPr>
            <a:r>
              <a:rPr lang="en-US" sz="36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Fira Sans Extra Condensed SemiBold" panose="020B0604020202020204" charset="0"/>
                <a:cs typeface="Arial"/>
                <a:sym typeface="Arial"/>
              </a:rPr>
              <a:t>1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111972" y="3078326"/>
            <a:ext cx="372539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783">
              <a:defRPr/>
            </a:pPr>
            <a:r>
              <a:rPr lang="en-US" sz="36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Fira Sans Extra Condensed SemiBold" panose="020B0604020202020204" charset="0"/>
                <a:cs typeface="Arial"/>
                <a:sym typeface="Arial"/>
              </a:rPr>
              <a:t>2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109037" y="4204129"/>
            <a:ext cx="372539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783">
              <a:defRPr/>
            </a:pPr>
            <a:r>
              <a:rPr lang="en-US" sz="36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Fira Sans Extra Condensed SemiBold" panose="020B0604020202020204" charset="0"/>
                <a:cs typeface="Arial"/>
                <a:sym typeface="Arial"/>
              </a:rPr>
              <a:t>3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441947" y="5118217"/>
            <a:ext cx="372539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783">
              <a:defRPr/>
            </a:pPr>
            <a:r>
              <a:rPr lang="en-US" sz="36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Fira Sans Extra Condensed SemiBold" panose="020B0604020202020204" charset="0"/>
                <a:cs typeface="Arial"/>
                <a:sym typeface="Arial"/>
              </a:rPr>
              <a:t>4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269337" y="5118217"/>
            <a:ext cx="372539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783">
              <a:defRPr/>
            </a:pPr>
            <a:r>
              <a:rPr lang="en-US" sz="36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Fira Sans Extra Condensed SemiBold" panose="020B0604020202020204" charset="0"/>
                <a:cs typeface="Arial"/>
                <a:sym typeface="Arial"/>
              </a:rPr>
              <a:t>5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620186" y="4223716"/>
            <a:ext cx="372539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783">
              <a:defRPr/>
            </a:pPr>
            <a:r>
              <a:rPr lang="en-US" sz="36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Fira Sans Extra Condensed SemiBold" panose="020B0604020202020204" charset="0"/>
                <a:cs typeface="Arial"/>
                <a:sym typeface="Arial"/>
              </a:rPr>
              <a:t>6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636538" y="3060410"/>
            <a:ext cx="372539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783">
              <a:defRPr/>
            </a:pPr>
            <a:r>
              <a:rPr lang="en-US" sz="36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Fira Sans Extra Condensed SemiBold" panose="020B0604020202020204" charset="0"/>
                <a:cs typeface="Arial"/>
                <a:sym typeface="Arial"/>
              </a:rPr>
              <a:t>7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302617" y="2125334"/>
            <a:ext cx="372539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783">
              <a:defRPr/>
            </a:pPr>
            <a:r>
              <a:rPr lang="en-US" sz="36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Fira Sans Extra Condensed SemiBold" panose="020B0604020202020204" charset="0"/>
                <a:cs typeface="Arial"/>
                <a:sym typeface="Arial"/>
              </a:rPr>
              <a:t>8</a:t>
            </a:r>
          </a:p>
        </p:txBody>
      </p: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487" y="3689303"/>
            <a:ext cx="485166" cy="47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Rounded Rectangle 62"/>
          <p:cNvSpPr/>
          <p:nvPr/>
        </p:nvSpPr>
        <p:spPr>
          <a:xfrm>
            <a:off x="3984382" y="1230202"/>
            <a:ext cx="4556410" cy="327700"/>
          </a:xfrm>
          <a:prstGeom prst="roundRect">
            <a:avLst>
              <a:gd name="adj" fmla="val 33296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68565" tIns="34289" rIns="68565" bIns="34289" rtlCol="0" anchor="ctr"/>
          <a:lstStyle/>
          <a:p>
            <a:pPr algn="ctr" defTabSz="914130" latinLnBrk="1">
              <a:defRPr/>
            </a:pPr>
            <a:r>
              <a:rPr lang="en-ID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SemiBold" panose="020B0604020202020204" charset="0"/>
                <a:cs typeface="Arial"/>
                <a:sym typeface="Arial"/>
              </a:rPr>
              <a:t>AREA INTERVENSI MCP 2024</a:t>
            </a:r>
          </a:p>
          <a:p>
            <a:pPr algn="ctr" defTabSz="914130" latinLnBrk="1">
              <a:defRPr/>
            </a:pPr>
            <a:endParaRPr lang="en-ID" sz="2800" b="1" dirty="0">
              <a:solidFill>
                <a:srgbClr val="000000"/>
              </a:solidFill>
              <a:latin typeface="Fira Sans Extra Condensed SemiBold" panose="020B0604020202020204" charset="0"/>
              <a:cs typeface="Arial"/>
              <a:sym typeface="Arial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DCDD338-8FA9-4A37-B935-0EADA64A21D9}"/>
              </a:ext>
            </a:extLst>
          </p:cNvPr>
          <p:cNvGrpSpPr/>
          <p:nvPr/>
        </p:nvGrpSpPr>
        <p:grpSpPr>
          <a:xfrm>
            <a:off x="18001" y="860800"/>
            <a:ext cx="3197319" cy="629283"/>
            <a:chOff x="-5515" y="-23862"/>
            <a:chExt cx="4263092" cy="839044"/>
          </a:xfrm>
          <a:solidFill>
            <a:srgbClr val="FFFFFF"/>
          </a:solidFill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3598C5F-DBF6-4686-943B-A9E760B3F14D}"/>
                </a:ext>
              </a:extLst>
            </p:cNvPr>
            <p:cNvGrpSpPr/>
            <p:nvPr/>
          </p:nvGrpSpPr>
          <p:grpSpPr>
            <a:xfrm>
              <a:off x="-5515" y="-23862"/>
              <a:ext cx="4263092" cy="839044"/>
              <a:chOff x="2393769" y="-48641"/>
              <a:chExt cx="6835690" cy="839044"/>
            </a:xfrm>
            <a:grpFill/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D40AEAE-3B73-474D-A155-783A201B36CA}"/>
                  </a:ext>
                </a:extLst>
              </p:cNvPr>
              <p:cNvSpPr/>
              <p:nvPr/>
            </p:nvSpPr>
            <p:spPr>
              <a:xfrm>
                <a:off x="2393769" y="-47799"/>
                <a:ext cx="5966581" cy="838200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83">
                  <a:defRPr/>
                </a:pPr>
                <a:endParaRPr lang="en-AU" sz="1350">
                  <a:solidFill>
                    <a:prstClr val="white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99" name="Right Triangle 98">
                <a:extLst>
                  <a:ext uri="{FF2B5EF4-FFF2-40B4-BE49-F238E27FC236}">
                    <a16:creationId xmlns:a16="http://schemas.microsoft.com/office/drawing/2014/main" id="{6EB55E13-31DB-44BD-B67A-3D2401DF69E1}"/>
                  </a:ext>
                </a:extLst>
              </p:cNvPr>
              <p:cNvSpPr/>
              <p:nvPr/>
            </p:nvSpPr>
            <p:spPr>
              <a:xfrm rot="5400000">
                <a:off x="8375382" y="-63675"/>
                <a:ext cx="839044" cy="869111"/>
              </a:xfrm>
              <a:prstGeom prst="rtTriangl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83">
                  <a:defRPr/>
                </a:pPr>
                <a:endParaRPr lang="en-AU" sz="1350">
                  <a:solidFill>
                    <a:prstClr val="white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</p:grpSp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D15B0121-633D-429E-91F1-44AB251585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73" r="47789" b="6579"/>
            <a:stretch/>
          </p:blipFill>
          <p:spPr>
            <a:xfrm>
              <a:off x="75194" y="74370"/>
              <a:ext cx="1433873" cy="642580"/>
            </a:xfrm>
            <a:prstGeom prst="rect">
              <a:avLst/>
            </a:prstGeom>
            <a:grpFill/>
          </p:spPr>
        </p:pic>
      </p:grpSp>
      <p:pic>
        <p:nvPicPr>
          <p:cNvPr id="100" name="Picture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094" y="5460629"/>
            <a:ext cx="1196349" cy="4510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80443" y="1423479"/>
            <a:ext cx="4556410" cy="77123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Surat </a:t>
            </a:r>
            <a:r>
              <a:rPr lang="en-US" sz="105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Deputi</a:t>
            </a:r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5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Bidang</a:t>
            </a:r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5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Koordinasi</a:t>
            </a:r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05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Supervisi</a:t>
            </a:r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KPK RI No. </a:t>
            </a:r>
            <a:r>
              <a:rPr lang="en-ID" sz="1050" b="1" spc="-4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ID" sz="1050" b="1" spc="4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ID" sz="105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1210</a:t>
            </a:r>
            <a:r>
              <a:rPr lang="en-ID" sz="1050" b="1" spc="4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 </a:t>
            </a:r>
            <a:r>
              <a:rPr lang="en-ID" sz="1050" b="1" spc="-4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KSP</a:t>
            </a:r>
            <a:r>
              <a:rPr lang="en-ID" sz="1050" b="1" spc="4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ID" sz="105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00</a:t>
            </a:r>
            <a:r>
              <a:rPr lang="en-ID" sz="1050" b="1" spc="4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ID" sz="105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70</a:t>
            </a:r>
            <a:r>
              <a:rPr lang="en-ID" sz="1050" b="1" spc="8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ID" sz="105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73</a:t>
            </a:r>
            <a:r>
              <a:rPr lang="en-ID" sz="1050" b="1" spc="4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ID" sz="105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03</a:t>
            </a:r>
            <a:r>
              <a:rPr lang="en-ID" sz="1050" b="1" spc="4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ID" sz="105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2024 </a:t>
            </a:r>
            <a:r>
              <a:rPr lang="en-ID" sz="105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Tgl</a:t>
            </a:r>
            <a:r>
              <a:rPr lang="en-ID" sz="105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01</a:t>
            </a:r>
            <a:r>
              <a:rPr lang="en-ID" sz="1050" b="1" spc="116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05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ID" sz="1050" b="1" spc="-8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ID" sz="105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ret</a:t>
            </a:r>
            <a:r>
              <a:rPr lang="en-ID" sz="1050" b="1" spc="16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05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2024 </a:t>
            </a:r>
            <a:r>
              <a:rPr lang="en-US" sz="105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tentang</a:t>
            </a:r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Area, </a:t>
            </a:r>
            <a:r>
              <a:rPr lang="en-US" sz="105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Indikator</a:t>
            </a:r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dan Sub </a:t>
            </a:r>
            <a:r>
              <a:rPr lang="en-US" sz="105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Indikator</a:t>
            </a:r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5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Koordinasi</a:t>
            </a:r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5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Pencegahan</a:t>
            </a:r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5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Korupsi</a:t>
            </a:r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Daerah </a:t>
            </a:r>
            <a:r>
              <a:rPr lang="en-US" sz="105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Tahun</a:t>
            </a:r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2024.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1ADA613F-6BF4-B67F-9DEB-F8DA5BAFE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0" y="934474"/>
            <a:ext cx="705671" cy="87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90D36CE9-2E1F-C42E-54C4-F57D6A88B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67" y="888508"/>
            <a:ext cx="1141734" cy="64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8735C3-AFBB-07CF-E82E-FD4CA46718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644" y="949642"/>
            <a:ext cx="654479" cy="7905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4CC72E-E20F-EB51-A2E1-7CEB11487F7A}"/>
              </a:ext>
            </a:extLst>
          </p:cNvPr>
          <p:cNvSpPr txBox="1"/>
          <p:nvPr/>
        </p:nvSpPr>
        <p:spPr>
          <a:xfrm>
            <a:off x="6940532" y="3224243"/>
            <a:ext cx="1356968" cy="30008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just" defTabSz="685783">
              <a:defRPr/>
            </a:pPr>
            <a:r>
              <a:rPr lang="en-US" sz="1350" b="1" cap="all" noProof="1">
                <a:solidFill>
                  <a:prstClr val="black"/>
                </a:solidFill>
                <a:latin typeface="Fira Sans Extra Condensed SemiBold" panose="020B0604020202020204" charset="0"/>
                <a:cs typeface="Arial"/>
                <a:sym typeface="Arial"/>
              </a:rPr>
              <a:t>PeNGANGGARAN</a:t>
            </a:r>
          </a:p>
        </p:txBody>
      </p:sp>
    </p:spTree>
    <p:extLst>
      <p:ext uri="{BB962C8B-B14F-4D97-AF65-F5344CB8AC3E}">
        <p14:creationId xmlns:p14="http://schemas.microsoft.com/office/powerpoint/2010/main" val="283402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2" name="Google Shape;3452;p94"/>
          <p:cNvSpPr txBox="1">
            <a:spLocks noGrp="1"/>
          </p:cNvSpPr>
          <p:nvPr>
            <p:ph type="title"/>
          </p:nvPr>
        </p:nvSpPr>
        <p:spPr>
          <a:xfrm>
            <a:off x="1423151" y="1249970"/>
            <a:ext cx="6390450" cy="57262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r>
              <a:rPr lang="en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CAPAIAN MCP KABUPATEN WONOGIRI </a:t>
            </a:r>
            <a:br>
              <a:rPr lang="en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</a:br>
            <a:r>
              <a:rPr lang="en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TAHUN 2019 - 2023</a:t>
            </a:r>
            <a:endParaRPr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88" y="935403"/>
            <a:ext cx="1023525" cy="336095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769618"/>
              </p:ext>
            </p:extLst>
          </p:nvPr>
        </p:nvGraphicFramePr>
        <p:xfrm>
          <a:off x="455540" y="2170408"/>
          <a:ext cx="7998425" cy="3377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3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3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9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4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3751">
                  <a:extLst>
                    <a:ext uri="{9D8B030D-6E8A-4147-A177-3AD203B41FA5}">
                      <a16:colId xmlns:a16="http://schemas.microsoft.com/office/drawing/2014/main" val="738477128"/>
                    </a:ext>
                  </a:extLst>
                </a:gridCol>
                <a:gridCol w="720692">
                  <a:extLst>
                    <a:ext uri="{9D8B030D-6E8A-4147-A177-3AD203B41FA5}">
                      <a16:colId xmlns:a16="http://schemas.microsoft.com/office/drawing/2014/main" val="2050533926"/>
                    </a:ext>
                  </a:extLst>
                </a:gridCol>
              </a:tblGrid>
              <a:tr h="26334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99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Area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996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Capaian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(%)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3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51435" marR="5143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51435" marR="5143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51435" marR="5143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Perencanaan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Penganggaran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74,25</a:t>
                      </a: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99,2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51435" marR="5143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Pengadaan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Barang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Jasa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51435" marR="5143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64,09</a:t>
                      </a: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93,3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96,22</a:t>
                      </a:r>
                    </a:p>
                  </a:txBody>
                  <a:tcPr marL="51435" marR="5143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85,17</a:t>
                      </a:r>
                    </a:p>
                  </a:txBody>
                  <a:tcPr marL="51435" marR="5143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Perizinan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51435" marR="5143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76,26</a:t>
                      </a: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95,8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51435" marR="5143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78,42</a:t>
                      </a:r>
                    </a:p>
                  </a:txBody>
                  <a:tcPr marL="51435" marR="5143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Pengawasan</a:t>
                      </a:r>
                      <a:r>
                        <a:rPr lang="en-US" sz="1800" dirty="0">
                          <a:effectLst/>
                        </a:rPr>
                        <a:t> APIP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51435" marR="5143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63,62</a:t>
                      </a: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89,1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90,02</a:t>
                      </a:r>
                    </a:p>
                  </a:txBody>
                  <a:tcPr marL="51435" marR="5143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89,35</a:t>
                      </a:r>
                    </a:p>
                  </a:txBody>
                  <a:tcPr marL="51435" marR="5143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Manajemen</a:t>
                      </a:r>
                      <a:r>
                        <a:rPr lang="en-US" sz="1800" dirty="0">
                          <a:effectLst/>
                        </a:rPr>
                        <a:t> ASN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51435" marR="5143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95,60</a:t>
                      </a: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97,2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51435" marR="5143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91,75</a:t>
                      </a:r>
                    </a:p>
                  </a:txBody>
                  <a:tcPr marL="51435" marR="5143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Optimalisasi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Pajak</a:t>
                      </a:r>
                      <a:r>
                        <a:rPr lang="en-US" sz="1800" dirty="0">
                          <a:effectLst/>
                        </a:rPr>
                        <a:t> Daerah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62,54</a:t>
                      </a: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82,6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96,32</a:t>
                      </a:r>
                    </a:p>
                  </a:txBody>
                  <a:tcPr marL="51435" marR="5143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97,34</a:t>
                      </a:r>
                    </a:p>
                  </a:txBody>
                  <a:tcPr marL="51435" marR="5143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Manajemen Aset Daerah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51435" marR="5143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63,85</a:t>
                      </a: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95,4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94,71</a:t>
                      </a:r>
                    </a:p>
                  </a:txBody>
                  <a:tcPr marL="51435" marR="5143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97,13</a:t>
                      </a:r>
                    </a:p>
                  </a:txBody>
                  <a:tcPr marL="51435" marR="5143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Tata Kelola </a:t>
                      </a:r>
                      <a:r>
                        <a:rPr lang="en-US" sz="1800" dirty="0" err="1">
                          <a:effectLst/>
                        </a:rPr>
                        <a:t>Desa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51435" marR="5143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88,20</a:t>
                      </a: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51435" marR="5143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Jumlah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51435" marR="5143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73,11</a:t>
                      </a: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93,2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96,52</a:t>
                      </a:r>
                    </a:p>
                  </a:txBody>
                  <a:tcPr marL="51435" marR="5143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91,33</a:t>
                      </a:r>
                    </a:p>
                  </a:txBody>
                  <a:tcPr marL="51435" marR="5143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105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857250"/>
            <a:ext cx="9144000" cy="7563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1" y="857251"/>
            <a:ext cx="7725335" cy="736226"/>
          </a:xfrm>
          <a:prstGeom prst="homePlate">
            <a:avLst>
              <a:gd name="adj" fmla="val 5776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46614" y="972226"/>
            <a:ext cx="70640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ID" sz="3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SURVEI PENILAIAN INTEGRITAS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05F0F9-D9D8-4864-93BF-B3C5025B8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158" y="857250"/>
            <a:ext cx="781843" cy="3110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858" y="857251"/>
            <a:ext cx="296180" cy="318857"/>
          </a:xfrm>
          <a:prstGeom prst="rect">
            <a:avLst/>
          </a:prstGeom>
        </p:spPr>
      </p:pic>
      <p:sp>
        <p:nvSpPr>
          <p:cNvPr id="7" name="Google Shape;2693;p13"/>
          <p:cNvSpPr/>
          <p:nvPr/>
        </p:nvSpPr>
        <p:spPr>
          <a:xfrm>
            <a:off x="1" y="1613647"/>
            <a:ext cx="2988503" cy="4387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8">
              <a:buClr>
                <a:srgbClr val="000000"/>
              </a:buClr>
            </a:pPr>
            <a:endParaRPr sz="1100" kern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0" name="Google Shape;269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6614" y="1633818"/>
            <a:ext cx="1580297" cy="903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7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3524" y="1728624"/>
            <a:ext cx="1050159" cy="41774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697;p13"/>
          <p:cNvSpPr/>
          <p:nvPr/>
        </p:nvSpPr>
        <p:spPr>
          <a:xfrm>
            <a:off x="49349" y="2528495"/>
            <a:ext cx="2887728" cy="13292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378">
              <a:spcAft>
                <a:spcPts val="600"/>
              </a:spcAft>
              <a:buClr>
                <a:srgbClr val="000000"/>
              </a:buClr>
            </a:pPr>
            <a:r>
              <a:rPr lang="en-ID" sz="1300" kern="0" dirty="0" err="1">
                <a:latin typeface="Montserrat Medium"/>
                <a:ea typeface="Montserrat Medium"/>
                <a:cs typeface="Montserrat Medium"/>
                <a:sym typeface="Montserrat Medium"/>
              </a:rPr>
              <a:t>Survei</a:t>
            </a:r>
            <a:r>
              <a:rPr lang="en-ID" sz="1300" kern="0" dirty="0">
                <a:latin typeface="Montserrat Medium"/>
                <a:ea typeface="Montserrat Medium"/>
                <a:cs typeface="Montserrat Medium"/>
                <a:sym typeface="Montserrat Medium"/>
              </a:rPr>
              <a:t> yang </a:t>
            </a:r>
            <a:r>
              <a:rPr lang="en-ID" sz="1300" kern="0" dirty="0" err="1">
                <a:latin typeface="Montserrat Medium"/>
                <a:ea typeface="Montserrat Medium"/>
                <a:cs typeface="Montserrat Medium"/>
                <a:sym typeface="Montserrat Medium"/>
              </a:rPr>
              <a:t>dilakukan</a:t>
            </a:r>
            <a:r>
              <a:rPr lang="en-ID" sz="1300" kern="0" dirty="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ID" sz="1300" kern="0" dirty="0" err="1">
                <a:latin typeface="Montserrat Medium"/>
                <a:ea typeface="Montserrat Medium"/>
                <a:cs typeface="Montserrat Medium"/>
                <a:sym typeface="Montserrat Medium"/>
              </a:rPr>
              <a:t>dengan</a:t>
            </a:r>
            <a:r>
              <a:rPr lang="en-ID" sz="1300" kern="0" dirty="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ID" sz="1300" kern="0" dirty="0" err="1">
                <a:latin typeface="Montserrat Medium"/>
                <a:ea typeface="Montserrat Medium"/>
                <a:cs typeface="Montserrat Medium"/>
                <a:sym typeface="Montserrat Medium"/>
              </a:rPr>
              <a:t>tujuan</a:t>
            </a:r>
            <a:r>
              <a:rPr lang="en-ID" sz="1300" kern="0" dirty="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ID" sz="1300" kern="0" dirty="0" err="1">
                <a:latin typeface="Montserrat Medium"/>
                <a:ea typeface="Montserrat Medium"/>
                <a:cs typeface="Montserrat Medium"/>
                <a:sym typeface="Montserrat Medium"/>
              </a:rPr>
              <a:t>membantu</a:t>
            </a:r>
            <a:r>
              <a:rPr lang="en-ID" sz="1300" kern="0" dirty="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ID" sz="1300" kern="0" dirty="0" err="1">
                <a:latin typeface="Montserrat Medium"/>
                <a:ea typeface="Montserrat Medium"/>
                <a:cs typeface="Montserrat Medium"/>
                <a:sym typeface="Montserrat Medium"/>
              </a:rPr>
              <a:t>institusi</a:t>
            </a:r>
            <a:r>
              <a:rPr lang="en-ID" sz="1300" kern="0" dirty="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ID" sz="1300" kern="0" dirty="0" err="1">
                <a:latin typeface="Montserrat Medium"/>
                <a:ea typeface="Montserrat Medium"/>
                <a:cs typeface="Montserrat Medium"/>
                <a:sym typeface="Montserrat Medium"/>
              </a:rPr>
              <a:t>untuk</a:t>
            </a:r>
            <a:r>
              <a:rPr lang="en-ID" sz="1300" kern="0" dirty="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ID" sz="1300" kern="0" dirty="0" err="1">
                <a:latin typeface="Montserrat Medium"/>
                <a:ea typeface="Montserrat Medium"/>
                <a:cs typeface="Montserrat Medium"/>
                <a:sym typeface="Montserrat Medium"/>
              </a:rPr>
              <a:t>memetakan</a:t>
            </a:r>
            <a:r>
              <a:rPr lang="en-ID" sz="1300" kern="0" dirty="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ID" sz="1300" kern="0" dirty="0" err="1">
                <a:latin typeface="Montserrat Medium"/>
                <a:ea typeface="Montserrat Medium"/>
                <a:cs typeface="Montserrat Medium"/>
                <a:sym typeface="Montserrat Medium"/>
              </a:rPr>
              <a:t>risiko</a:t>
            </a:r>
            <a:r>
              <a:rPr lang="en-ID" sz="1300" kern="0" dirty="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ID" sz="1300" kern="0" dirty="0" err="1">
                <a:latin typeface="Montserrat Medium"/>
                <a:ea typeface="Montserrat Medium"/>
                <a:cs typeface="Montserrat Medium"/>
                <a:sym typeface="Montserrat Medium"/>
              </a:rPr>
              <a:t>korupsi</a:t>
            </a:r>
            <a:r>
              <a:rPr lang="en-ID" sz="1300" kern="0" dirty="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ID" sz="1300" kern="0" dirty="0" err="1">
                <a:latin typeface="Montserrat Medium"/>
                <a:ea typeface="Montserrat Medium"/>
                <a:cs typeface="Montserrat Medium"/>
                <a:sym typeface="Montserrat Medium"/>
              </a:rPr>
              <a:t>dan</a:t>
            </a:r>
            <a:r>
              <a:rPr lang="en-ID" sz="1300" kern="0" dirty="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ID" sz="1300" kern="0" dirty="0" err="1">
                <a:latin typeface="Montserrat Medium"/>
                <a:ea typeface="Montserrat Medium"/>
                <a:cs typeface="Montserrat Medium"/>
                <a:sym typeface="Montserrat Medium"/>
              </a:rPr>
              <a:t>mengukur</a:t>
            </a:r>
            <a:r>
              <a:rPr lang="en-ID" sz="1300" kern="0" dirty="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ID" sz="1300" kern="0" dirty="0" err="1">
                <a:latin typeface="Montserrat Medium"/>
                <a:ea typeface="Montserrat Medium"/>
                <a:cs typeface="Montserrat Medium"/>
                <a:sym typeface="Montserrat Medium"/>
              </a:rPr>
              <a:t>efektivitas</a:t>
            </a:r>
            <a:r>
              <a:rPr lang="en-ID" sz="1300" kern="0" dirty="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ID" sz="1300" kern="0" dirty="0" err="1">
                <a:latin typeface="Montserrat Medium"/>
                <a:ea typeface="Montserrat Medium"/>
                <a:cs typeface="Montserrat Medium"/>
                <a:sym typeface="Montserrat Medium"/>
              </a:rPr>
              <a:t>upaya</a:t>
            </a:r>
            <a:r>
              <a:rPr lang="en-ID" sz="1300" kern="0" dirty="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ID" sz="1300" kern="0" dirty="0" err="1">
                <a:latin typeface="Montserrat Medium"/>
                <a:ea typeface="Montserrat Medium"/>
                <a:cs typeface="Montserrat Medium"/>
                <a:sym typeface="Montserrat Medium"/>
              </a:rPr>
              <a:t>pencegahan</a:t>
            </a:r>
            <a:r>
              <a:rPr lang="en-ID" sz="1300" kern="0" dirty="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ID" sz="1300" kern="0" dirty="0" err="1">
                <a:latin typeface="Montserrat Medium"/>
                <a:ea typeface="Montserrat Medium"/>
                <a:cs typeface="Montserrat Medium"/>
                <a:sym typeface="Montserrat Medium"/>
              </a:rPr>
              <a:t>korupsi</a:t>
            </a:r>
            <a:r>
              <a:rPr lang="en-ID" sz="1300" kern="0" dirty="0">
                <a:latin typeface="Montserrat Medium"/>
                <a:ea typeface="Montserrat Medium"/>
                <a:cs typeface="Montserrat Medium"/>
                <a:sym typeface="Montserrat Medium"/>
              </a:rPr>
              <a:t> yang </a:t>
            </a:r>
            <a:r>
              <a:rPr lang="en-ID" sz="1300" kern="0" dirty="0" err="1">
                <a:latin typeface="Montserrat Medium"/>
                <a:ea typeface="Montserrat Medium"/>
                <a:cs typeface="Montserrat Medium"/>
                <a:sym typeface="Montserrat Medium"/>
              </a:rPr>
              <a:t>telah</a:t>
            </a:r>
            <a:r>
              <a:rPr lang="en-ID" sz="1300" kern="0" dirty="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ID" sz="1300" kern="0" dirty="0" err="1">
                <a:latin typeface="Montserrat Medium"/>
                <a:ea typeface="Montserrat Medium"/>
                <a:cs typeface="Montserrat Medium"/>
                <a:sym typeface="Montserrat Medium"/>
              </a:rPr>
              <a:t>dilakukan</a:t>
            </a:r>
            <a:endParaRPr sz="1300" kern="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" name="Google Shape;2698;p13"/>
          <p:cNvSpPr/>
          <p:nvPr/>
        </p:nvSpPr>
        <p:spPr>
          <a:xfrm>
            <a:off x="1" y="3860943"/>
            <a:ext cx="298850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378">
              <a:spcAft>
                <a:spcPts val="600"/>
              </a:spcAft>
              <a:buClr>
                <a:srgbClr val="000000"/>
              </a:buClr>
            </a:pPr>
            <a:r>
              <a:rPr lang="en-ID" sz="1400" b="1" kern="0" dirty="0" err="1">
                <a:latin typeface="Montserrat Medium"/>
                <a:ea typeface="Montserrat Medium"/>
                <a:cs typeface="Montserrat Medium"/>
                <a:sym typeface="Montserrat Medium"/>
              </a:rPr>
              <a:t>Dimensi</a:t>
            </a:r>
            <a:r>
              <a:rPr lang="en-ID" sz="1400" b="1" kern="0" dirty="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ID" sz="1400" b="1" kern="0" dirty="0" err="1">
                <a:latin typeface="Montserrat Medium"/>
                <a:ea typeface="Montserrat Medium"/>
                <a:cs typeface="Montserrat Medium"/>
                <a:sym typeface="Montserrat Medium"/>
              </a:rPr>
              <a:t>Pengukuran</a:t>
            </a:r>
            <a:endParaRPr sz="1400" b="1" kern="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6" name="Google Shape;2701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215" y="4498396"/>
            <a:ext cx="1023680" cy="108429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2699;p13"/>
          <p:cNvSpPr/>
          <p:nvPr/>
        </p:nvSpPr>
        <p:spPr>
          <a:xfrm>
            <a:off x="1122378" y="4259507"/>
            <a:ext cx="1801306" cy="1562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14313" indent="-214313" defTabSz="914378">
              <a:buClr>
                <a:srgbClr val="5E6E8A"/>
              </a:buClr>
              <a:buSzPts val="1800"/>
              <a:buFont typeface="Wingdings" panose="05000000000000000000" pitchFamily="2" charset="2"/>
              <a:buChar char="§"/>
            </a:pPr>
            <a:r>
              <a:rPr lang="en-ID" sz="1100" kern="0" dirty="0" err="1">
                <a:latin typeface="Candara" panose="020E0502030303020204" pitchFamily="34" charset="0"/>
                <a:ea typeface="Montserrat Medium"/>
                <a:cs typeface="Montserrat Medium"/>
                <a:sym typeface="Montserrat Medium"/>
              </a:rPr>
              <a:t>Transparansi</a:t>
            </a:r>
            <a:endParaRPr sz="1100" kern="0" dirty="0">
              <a:latin typeface="Candara" panose="020E0502030303020204" pitchFamily="34" charset="0"/>
              <a:ea typeface="Montserrat Medium"/>
              <a:cs typeface="Montserrat Medium"/>
              <a:sym typeface="Montserrat Medium"/>
            </a:endParaRPr>
          </a:p>
          <a:p>
            <a:pPr marL="214313" indent="-214313" defTabSz="914378">
              <a:spcBef>
                <a:spcPts val="300"/>
              </a:spcBef>
              <a:buClr>
                <a:srgbClr val="5E6E8A"/>
              </a:buClr>
              <a:buSzPts val="1800"/>
              <a:buFont typeface="Wingdings" panose="05000000000000000000" pitchFamily="2" charset="2"/>
              <a:buChar char="§"/>
            </a:pPr>
            <a:r>
              <a:rPr lang="en-ID" sz="1100" kern="0" dirty="0" err="1">
                <a:latin typeface="Candara" panose="020E0502030303020204" pitchFamily="34" charset="0"/>
                <a:ea typeface="Montserrat Medium"/>
                <a:cs typeface="Montserrat Medium"/>
                <a:sym typeface="Montserrat Medium"/>
              </a:rPr>
              <a:t>Pengelolaan</a:t>
            </a:r>
            <a:r>
              <a:rPr lang="en-ID" sz="1100" kern="0" dirty="0">
                <a:latin typeface="Candara" panose="020E0502030303020204" pitchFamily="34" charset="0"/>
                <a:ea typeface="Montserrat Medium"/>
                <a:cs typeface="Montserrat Medium"/>
                <a:sym typeface="Montserrat Medium"/>
              </a:rPr>
              <a:t> SDM</a:t>
            </a:r>
            <a:endParaRPr sz="1400" kern="0" dirty="0">
              <a:latin typeface="Candara" panose="020E0502030303020204" pitchFamily="34" charset="0"/>
              <a:cs typeface="Arial"/>
              <a:sym typeface="Arial"/>
            </a:endParaRPr>
          </a:p>
          <a:p>
            <a:pPr marL="214313" indent="-214313" defTabSz="914378">
              <a:spcBef>
                <a:spcPts val="300"/>
              </a:spcBef>
              <a:buClr>
                <a:srgbClr val="5E6E8A"/>
              </a:buClr>
              <a:buSzPts val="1800"/>
              <a:buFont typeface="Wingdings" panose="05000000000000000000" pitchFamily="2" charset="2"/>
              <a:buChar char="§"/>
            </a:pPr>
            <a:r>
              <a:rPr lang="en-ID" sz="1100" kern="0" dirty="0" err="1">
                <a:latin typeface="Candara" panose="020E0502030303020204" pitchFamily="34" charset="0"/>
                <a:ea typeface="Montserrat Medium"/>
                <a:cs typeface="Montserrat Medium"/>
                <a:sym typeface="Montserrat Medium"/>
              </a:rPr>
              <a:t>Pengelolaan</a:t>
            </a:r>
            <a:r>
              <a:rPr lang="en-ID" sz="1100" kern="0" dirty="0">
                <a:latin typeface="Candara" panose="020E0502030303020204" pitchFamily="34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ID" sz="1100" kern="0" dirty="0" err="1">
                <a:latin typeface="Candara" panose="020E0502030303020204" pitchFamily="34" charset="0"/>
                <a:ea typeface="Montserrat Medium"/>
                <a:cs typeface="Montserrat Medium"/>
                <a:sym typeface="Montserrat Medium"/>
              </a:rPr>
              <a:t>Anggaran</a:t>
            </a:r>
            <a:endParaRPr sz="1100" kern="0" dirty="0">
              <a:latin typeface="Candara" panose="020E0502030303020204" pitchFamily="34" charset="0"/>
              <a:ea typeface="Montserrat Medium"/>
              <a:cs typeface="Montserrat Medium"/>
              <a:sym typeface="Montserrat Medium"/>
            </a:endParaRPr>
          </a:p>
          <a:p>
            <a:pPr marL="214313" indent="-214313" defTabSz="914378">
              <a:spcBef>
                <a:spcPts val="300"/>
              </a:spcBef>
              <a:buClr>
                <a:srgbClr val="5E6E8A"/>
              </a:buClr>
              <a:buSzPts val="1800"/>
              <a:buFont typeface="Wingdings" panose="05000000000000000000" pitchFamily="2" charset="2"/>
              <a:buChar char="§"/>
            </a:pPr>
            <a:r>
              <a:rPr lang="en-ID" sz="1100" kern="0" dirty="0" err="1">
                <a:latin typeface="Candara" panose="020E0502030303020204" pitchFamily="34" charset="0"/>
                <a:ea typeface="Montserrat Medium"/>
                <a:cs typeface="Montserrat Medium"/>
                <a:sym typeface="Montserrat Medium"/>
              </a:rPr>
              <a:t>Integritas</a:t>
            </a:r>
            <a:r>
              <a:rPr lang="en-ID" sz="1100" kern="0" dirty="0">
                <a:latin typeface="Candara" panose="020E0502030303020204" pitchFamily="34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ID" sz="1100" kern="0" dirty="0" err="1">
                <a:latin typeface="Candara" panose="020E0502030303020204" pitchFamily="34" charset="0"/>
                <a:ea typeface="Montserrat Medium"/>
                <a:cs typeface="Montserrat Medium"/>
                <a:sym typeface="Montserrat Medium"/>
              </a:rPr>
              <a:t>Tugas</a:t>
            </a:r>
            <a:endParaRPr sz="1100" kern="0" dirty="0">
              <a:latin typeface="Candara" panose="020E0502030303020204" pitchFamily="34" charset="0"/>
              <a:ea typeface="Montserrat Medium"/>
              <a:cs typeface="Montserrat Medium"/>
              <a:sym typeface="Montserrat Medium"/>
            </a:endParaRPr>
          </a:p>
          <a:p>
            <a:pPr marL="214313" indent="-214313" defTabSz="914378">
              <a:spcBef>
                <a:spcPts val="300"/>
              </a:spcBef>
              <a:buClr>
                <a:srgbClr val="5E6E8A"/>
              </a:buClr>
              <a:buSzPts val="1800"/>
              <a:buFont typeface="Wingdings" panose="05000000000000000000" pitchFamily="2" charset="2"/>
              <a:buChar char="§"/>
            </a:pPr>
            <a:r>
              <a:rPr lang="en-ID" sz="1100" i="1" kern="0" dirty="0">
                <a:latin typeface="Candara" panose="020E0502030303020204" pitchFamily="34" charset="0"/>
                <a:ea typeface="Montserrat Medium"/>
                <a:cs typeface="Montserrat Medium"/>
                <a:sym typeface="Montserrat Medium"/>
              </a:rPr>
              <a:t>Trading in influence</a:t>
            </a:r>
            <a:endParaRPr sz="1400" i="1" kern="0" dirty="0">
              <a:latin typeface="Candara" panose="020E0502030303020204" pitchFamily="34" charset="0"/>
              <a:cs typeface="Arial"/>
              <a:sym typeface="Arial"/>
            </a:endParaRPr>
          </a:p>
          <a:p>
            <a:pPr marL="214313" indent="-214313" defTabSz="914378">
              <a:spcBef>
                <a:spcPts val="300"/>
              </a:spcBef>
              <a:buClr>
                <a:srgbClr val="5E6E8A"/>
              </a:buClr>
              <a:buSzPts val="1800"/>
              <a:buFont typeface="Wingdings" panose="05000000000000000000" pitchFamily="2" charset="2"/>
              <a:buChar char="§"/>
            </a:pPr>
            <a:r>
              <a:rPr lang="en-ID" sz="1100" kern="0" dirty="0" err="1">
                <a:latin typeface="Candara" panose="020E0502030303020204" pitchFamily="34" charset="0"/>
                <a:ea typeface="Montserrat Medium"/>
                <a:cs typeface="Montserrat Medium"/>
                <a:sym typeface="Montserrat Medium"/>
              </a:rPr>
              <a:t>Pengelolaan</a:t>
            </a:r>
            <a:r>
              <a:rPr lang="en-ID" sz="1100" kern="0" dirty="0">
                <a:latin typeface="Candara" panose="020E0502030303020204" pitchFamily="34" charset="0"/>
                <a:ea typeface="Montserrat Medium"/>
                <a:cs typeface="Montserrat Medium"/>
                <a:sym typeface="Montserrat Medium"/>
              </a:rPr>
              <a:t> PBJ</a:t>
            </a:r>
            <a:endParaRPr sz="1400" kern="0" dirty="0">
              <a:latin typeface="Candara" panose="020E0502030303020204" pitchFamily="34" charset="0"/>
              <a:cs typeface="Arial"/>
              <a:sym typeface="Arial"/>
            </a:endParaRPr>
          </a:p>
          <a:p>
            <a:pPr marL="214313" indent="-214313" defTabSz="914378">
              <a:spcBef>
                <a:spcPts val="300"/>
              </a:spcBef>
              <a:buClr>
                <a:srgbClr val="5E6E8A"/>
              </a:buClr>
              <a:buSzPts val="1800"/>
              <a:buFont typeface="Wingdings" panose="05000000000000000000" pitchFamily="2" charset="2"/>
              <a:buChar char="§"/>
            </a:pPr>
            <a:r>
              <a:rPr lang="en-ID" sz="1100" kern="0" dirty="0" err="1">
                <a:latin typeface="Candara" panose="020E0502030303020204" pitchFamily="34" charset="0"/>
                <a:ea typeface="Montserrat Medium"/>
                <a:cs typeface="Montserrat Medium"/>
                <a:sym typeface="Montserrat Medium"/>
              </a:rPr>
              <a:t>Sosialisasi</a:t>
            </a:r>
            <a:r>
              <a:rPr lang="en-ID" sz="1100" kern="0" dirty="0">
                <a:latin typeface="Candara" panose="020E0502030303020204" pitchFamily="34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ID" sz="1100" kern="0" dirty="0" err="1">
                <a:latin typeface="Candara" panose="020E0502030303020204" pitchFamily="34" charset="0"/>
                <a:ea typeface="Montserrat Medium"/>
                <a:cs typeface="Montserrat Medium"/>
                <a:sym typeface="Montserrat Medium"/>
              </a:rPr>
              <a:t>Antikorupsi</a:t>
            </a:r>
            <a:endParaRPr sz="1100" kern="0" dirty="0">
              <a:latin typeface="Candara" panose="020E0502030303020204" pitchFamily="34" charset="0"/>
              <a:ea typeface="Montserrat Medium"/>
              <a:cs typeface="Montserrat Medium"/>
              <a:sym typeface="Montserrat Medium"/>
            </a:endParaRPr>
          </a:p>
          <a:p>
            <a:pPr marL="171446" indent="-57149" defTabSz="914378">
              <a:spcBef>
                <a:spcPts val="300"/>
              </a:spcBef>
              <a:spcAft>
                <a:spcPts val="300"/>
              </a:spcAft>
              <a:buClr>
                <a:srgbClr val="5E6E8A"/>
              </a:buClr>
              <a:buSzPts val="1800"/>
            </a:pPr>
            <a:endParaRPr sz="1100" kern="0" dirty="0">
              <a:solidFill>
                <a:srgbClr val="1A2A3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" name="Google Shape;2711;p13"/>
          <p:cNvSpPr/>
          <p:nvPr/>
        </p:nvSpPr>
        <p:spPr>
          <a:xfrm>
            <a:off x="3134888" y="2112493"/>
            <a:ext cx="1613293" cy="1454927"/>
          </a:xfrm>
          <a:prstGeom prst="blockArc">
            <a:avLst>
              <a:gd name="adj1" fmla="val 4805938"/>
              <a:gd name="adj2" fmla="val 20701643"/>
              <a:gd name="adj3" fmla="val 14674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8">
              <a:buClr>
                <a:srgbClr val="000000"/>
              </a:buClr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712;p13"/>
          <p:cNvSpPr/>
          <p:nvPr/>
        </p:nvSpPr>
        <p:spPr>
          <a:xfrm>
            <a:off x="3070296" y="2585200"/>
            <a:ext cx="1742475" cy="53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914378">
              <a:buClr>
                <a:srgbClr val="000000"/>
              </a:buClr>
            </a:pPr>
            <a:r>
              <a:rPr lang="en-ID" sz="2100" b="1" kern="0" dirty="0">
                <a:solidFill>
                  <a:srgbClr val="3C637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71.9</a:t>
            </a:r>
            <a:endParaRPr sz="2100" b="1" kern="0" dirty="0">
              <a:solidFill>
                <a:srgbClr val="3C637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8583" y="1609519"/>
            <a:ext cx="18984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 Nasional</a:t>
            </a:r>
          </a:p>
          <a:p>
            <a:pPr algn="ctr"/>
            <a:r>
              <a:rPr lang="en-US" sz="1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</a:t>
            </a:r>
            <a:r>
              <a:rPr lang="en-US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2022 </a:t>
            </a:r>
          </a:p>
        </p:txBody>
      </p:sp>
      <p:sp>
        <p:nvSpPr>
          <p:cNvPr id="20" name="Google Shape;2711;p13"/>
          <p:cNvSpPr/>
          <p:nvPr/>
        </p:nvSpPr>
        <p:spPr>
          <a:xfrm>
            <a:off x="3025143" y="4175844"/>
            <a:ext cx="1977820" cy="1806355"/>
          </a:xfrm>
          <a:prstGeom prst="blockArc">
            <a:avLst>
              <a:gd name="adj1" fmla="val 7627713"/>
              <a:gd name="adj2" fmla="val 20701643"/>
              <a:gd name="adj3" fmla="val 14674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8">
              <a:buClr>
                <a:srgbClr val="000000"/>
              </a:buClr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76598" y="3606174"/>
            <a:ext cx="1788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 Nasional</a:t>
            </a:r>
          </a:p>
          <a:p>
            <a:pPr algn="ctr"/>
            <a:r>
              <a:rPr lang="en-US" sz="1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</a:t>
            </a:r>
            <a:r>
              <a:rPr lang="en-US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2023 </a:t>
            </a:r>
          </a:p>
        </p:txBody>
      </p:sp>
      <p:sp>
        <p:nvSpPr>
          <p:cNvPr id="22" name="Google Shape;2712;p13"/>
          <p:cNvSpPr/>
          <p:nvPr/>
        </p:nvSpPr>
        <p:spPr>
          <a:xfrm>
            <a:off x="3110743" y="4655394"/>
            <a:ext cx="1920139" cy="77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914378">
              <a:buClr>
                <a:srgbClr val="000000"/>
              </a:buClr>
            </a:pPr>
            <a:r>
              <a:rPr lang="en-ID" sz="3600" b="1" kern="0" dirty="0">
                <a:solidFill>
                  <a:srgbClr val="3C637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70.9</a:t>
            </a:r>
            <a:endParaRPr sz="3600" b="1" kern="0" dirty="0">
              <a:solidFill>
                <a:srgbClr val="3C637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" name="Google Shape;2692;p13"/>
          <p:cNvSpPr/>
          <p:nvPr/>
        </p:nvSpPr>
        <p:spPr>
          <a:xfrm>
            <a:off x="5069698" y="1633818"/>
            <a:ext cx="4074302" cy="43888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8">
              <a:buClr>
                <a:srgbClr val="000000"/>
              </a:buClr>
            </a:pPr>
            <a:endParaRPr sz="1200" kern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727268" y="3237719"/>
            <a:ext cx="1960294" cy="32970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Rata-rata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Skor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MCP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Pemerintah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Provinsi</a:t>
            </a:r>
            <a:endParaRPr lang="en-US" sz="105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733693" y="3610461"/>
            <a:ext cx="1960672" cy="37519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Rata-rata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Skor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MCP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Pemerintah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Kabupaten</a:t>
            </a:r>
            <a:endParaRPr lang="en-US" sz="105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726890" y="4037394"/>
            <a:ext cx="2000405" cy="38030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Rata-rata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Skor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MCP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Pemerintah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Kota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5134182" y="3658992"/>
            <a:ext cx="547959" cy="257509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69,2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5122068" y="4097535"/>
            <a:ext cx="547959" cy="257509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72,2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759637" y="3273714"/>
            <a:ext cx="547959" cy="257509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69,9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779575" y="3661814"/>
            <a:ext cx="547959" cy="257509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69,7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777706" y="4098790"/>
            <a:ext cx="547959" cy="257509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72,7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742834" y="2902638"/>
            <a:ext cx="547959" cy="257509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70,27</a:t>
            </a:r>
          </a:p>
        </p:txBody>
      </p:sp>
      <p:sp>
        <p:nvSpPr>
          <p:cNvPr id="48" name="Down Arrow 47"/>
          <p:cNvSpPr/>
          <p:nvPr/>
        </p:nvSpPr>
        <p:spPr>
          <a:xfrm>
            <a:off x="8379657" y="3674820"/>
            <a:ext cx="753925" cy="257509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0,9</a:t>
            </a:r>
          </a:p>
        </p:txBody>
      </p:sp>
      <p:sp>
        <p:nvSpPr>
          <p:cNvPr id="49" name="Up Arrow 48"/>
          <p:cNvSpPr/>
          <p:nvPr/>
        </p:nvSpPr>
        <p:spPr>
          <a:xfrm>
            <a:off x="8397532" y="3250850"/>
            <a:ext cx="689702" cy="290474"/>
          </a:xfrm>
          <a:prstGeom prst="up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0,7</a:t>
            </a:r>
          </a:p>
        </p:txBody>
      </p:sp>
      <p:sp>
        <p:nvSpPr>
          <p:cNvPr id="50" name="Up Arrow 49"/>
          <p:cNvSpPr/>
          <p:nvPr/>
        </p:nvSpPr>
        <p:spPr>
          <a:xfrm>
            <a:off x="8411767" y="4052131"/>
            <a:ext cx="689702" cy="290474"/>
          </a:xfrm>
          <a:prstGeom prst="up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0,5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726890" y="2920915"/>
            <a:ext cx="1960672" cy="25750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Rata-rata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Skor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MCP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Pemda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ndara" panose="020E0502030303020204" pitchFamily="34" charset="0"/>
              </a:rPr>
              <a:t>secara</a:t>
            </a:r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5122068" y="2928351"/>
            <a:ext cx="547959" cy="257509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70,82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5122068" y="3273714"/>
            <a:ext cx="547959" cy="257509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69,2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074809" y="1633818"/>
            <a:ext cx="4069192" cy="4296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 Narrow" panose="020B0606020202030204" pitchFamily="34" charset="0"/>
              </a:rPr>
              <a:t>SKOR SPI PEMDA 2022 DAN 2023</a:t>
            </a:r>
          </a:p>
        </p:txBody>
      </p:sp>
      <p:sp>
        <p:nvSpPr>
          <p:cNvPr id="55" name="Down Arrow 54"/>
          <p:cNvSpPr/>
          <p:nvPr/>
        </p:nvSpPr>
        <p:spPr>
          <a:xfrm>
            <a:off x="8365421" y="2912821"/>
            <a:ext cx="753925" cy="257509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andara" panose="020E0502030303020204" pitchFamily="34" charset="0"/>
              </a:rPr>
              <a:t>0,55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094234" y="2048678"/>
            <a:ext cx="978468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7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2022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517687" y="2037028"/>
            <a:ext cx="901530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2023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069698" y="2445374"/>
            <a:ext cx="11630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latin typeface="Candara" panose="020E0502030303020204" pitchFamily="34" charset="0"/>
              </a:rPr>
              <a:t>Jumlah</a:t>
            </a:r>
            <a:r>
              <a:rPr lang="en-US" sz="1050" dirty="0">
                <a:latin typeface="Candara" panose="020E0502030303020204" pitchFamily="34" charset="0"/>
              </a:rPr>
              <a:t> </a:t>
            </a:r>
            <a:r>
              <a:rPr lang="en-US" sz="1050" dirty="0" err="1">
                <a:latin typeface="Candara" panose="020E0502030303020204" pitchFamily="34" charset="0"/>
              </a:rPr>
              <a:t>Pemda</a:t>
            </a:r>
            <a:r>
              <a:rPr lang="en-US" sz="1050" dirty="0">
                <a:latin typeface="Candara" panose="020E0502030303020204" pitchFamily="34" charset="0"/>
              </a:rPr>
              <a:t> </a:t>
            </a:r>
            <a:r>
              <a:rPr lang="en-US" sz="1050" dirty="0" err="1">
                <a:latin typeface="Candara" panose="020E0502030303020204" pitchFamily="34" charset="0"/>
              </a:rPr>
              <a:t>Sasaran</a:t>
            </a:r>
            <a:r>
              <a:rPr lang="en-US" sz="1050" dirty="0">
                <a:latin typeface="Candara" panose="020E0502030303020204" pitchFamily="34" charset="0"/>
              </a:rPr>
              <a:t> SPI: 537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492643" y="2428845"/>
            <a:ext cx="11916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latin typeface="Candara" panose="020E0502030303020204" pitchFamily="34" charset="0"/>
              </a:rPr>
              <a:t>Jumlah</a:t>
            </a:r>
            <a:r>
              <a:rPr lang="en-US" sz="1050" dirty="0">
                <a:latin typeface="Candara" panose="020E0502030303020204" pitchFamily="34" charset="0"/>
              </a:rPr>
              <a:t> </a:t>
            </a:r>
            <a:r>
              <a:rPr lang="en-US" sz="1050" dirty="0" err="1">
                <a:latin typeface="Candara" panose="020E0502030303020204" pitchFamily="34" charset="0"/>
              </a:rPr>
              <a:t>Pemda</a:t>
            </a:r>
            <a:r>
              <a:rPr lang="en-US" sz="1050" dirty="0">
                <a:latin typeface="Candara" panose="020E0502030303020204" pitchFamily="34" charset="0"/>
              </a:rPr>
              <a:t> </a:t>
            </a:r>
            <a:r>
              <a:rPr lang="en-US" sz="1050" dirty="0" err="1">
                <a:latin typeface="Candara" panose="020E0502030303020204" pitchFamily="34" charset="0"/>
              </a:rPr>
              <a:t>Sasaran</a:t>
            </a:r>
            <a:r>
              <a:rPr lang="en-US" sz="1050" dirty="0">
                <a:latin typeface="Candara" panose="020E0502030303020204" pitchFamily="34" charset="0"/>
              </a:rPr>
              <a:t> SPI: 541 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68DFA46-467D-4DB6-B688-DC6B421D1DFF}"/>
              </a:ext>
            </a:extLst>
          </p:cNvPr>
          <p:cNvGrpSpPr/>
          <p:nvPr/>
        </p:nvGrpSpPr>
        <p:grpSpPr>
          <a:xfrm>
            <a:off x="5035740" y="4527312"/>
            <a:ext cx="1540671" cy="1287784"/>
            <a:chOff x="3899612" y="1237256"/>
            <a:chExt cx="4392776" cy="4386112"/>
          </a:xfrm>
        </p:grpSpPr>
        <p:sp>
          <p:nvSpPr>
            <p:cNvPr id="71" name="Shape">
              <a:extLst>
                <a:ext uri="{FF2B5EF4-FFF2-40B4-BE49-F238E27FC236}">
                  <a16:creationId xmlns:a16="http://schemas.microsoft.com/office/drawing/2014/main" id="{A4D48708-515D-40D7-BC8D-3D342A5C4D8E}"/>
                </a:ext>
              </a:extLst>
            </p:cNvPr>
            <p:cNvSpPr/>
            <p:nvPr/>
          </p:nvSpPr>
          <p:spPr>
            <a:xfrm>
              <a:off x="4337879" y="2930148"/>
              <a:ext cx="1682889" cy="2493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11643" y="6302"/>
                  </a:moveTo>
                  <a:cubicBezTo>
                    <a:pt x="11643" y="5574"/>
                    <a:pt x="11806" y="4864"/>
                    <a:pt x="12106" y="4209"/>
                  </a:cubicBezTo>
                  <a:cubicBezTo>
                    <a:pt x="12269" y="3827"/>
                    <a:pt x="12051" y="3408"/>
                    <a:pt x="11534" y="3208"/>
                  </a:cubicBezTo>
                  <a:lnTo>
                    <a:pt x="3537" y="115"/>
                  </a:lnTo>
                  <a:cubicBezTo>
                    <a:pt x="2856" y="-140"/>
                    <a:pt x="2013" y="42"/>
                    <a:pt x="1714" y="533"/>
                  </a:cubicBezTo>
                  <a:cubicBezTo>
                    <a:pt x="626" y="2317"/>
                    <a:pt x="0" y="4264"/>
                    <a:pt x="0" y="6320"/>
                  </a:cubicBezTo>
                  <a:cubicBezTo>
                    <a:pt x="0" y="14145"/>
                    <a:pt x="8841" y="20568"/>
                    <a:pt x="20185" y="21405"/>
                  </a:cubicBezTo>
                  <a:cubicBezTo>
                    <a:pt x="20947" y="21460"/>
                    <a:pt x="21600" y="21060"/>
                    <a:pt x="21600" y="20550"/>
                  </a:cubicBezTo>
                  <a:lnTo>
                    <a:pt x="21600" y="14418"/>
                  </a:lnTo>
                  <a:cubicBezTo>
                    <a:pt x="21600" y="13999"/>
                    <a:pt x="21165" y="13635"/>
                    <a:pt x="20566" y="13562"/>
                  </a:cubicBezTo>
                  <a:cubicBezTo>
                    <a:pt x="15479" y="12889"/>
                    <a:pt x="11643" y="9887"/>
                    <a:pt x="11643" y="6302"/>
                  </a:cubicBezTo>
                  <a:close/>
                </a:path>
              </a:pathLst>
            </a:custGeom>
            <a:solidFill>
              <a:srgbClr val="FFF3F5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900">
                <a:latin typeface="Candara" panose="020E0502030303020204" pitchFamily="34" charset="0"/>
              </a:endParaRPr>
            </a:p>
          </p:txBody>
        </p:sp>
        <p:sp>
          <p:nvSpPr>
            <p:cNvPr id="72" name="Shape">
              <a:extLst>
                <a:ext uri="{FF2B5EF4-FFF2-40B4-BE49-F238E27FC236}">
                  <a16:creationId xmlns:a16="http://schemas.microsoft.com/office/drawing/2014/main" id="{C67C98BA-5C1C-4797-B2E3-0419069EC8AA}"/>
                </a:ext>
              </a:extLst>
            </p:cNvPr>
            <p:cNvSpPr/>
            <p:nvPr/>
          </p:nvSpPr>
          <p:spPr>
            <a:xfrm>
              <a:off x="6181838" y="2930148"/>
              <a:ext cx="1682889" cy="2493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extrusionOk="0">
                  <a:moveTo>
                    <a:pt x="9957" y="6317"/>
                  </a:moveTo>
                  <a:cubicBezTo>
                    <a:pt x="9957" y="9902"/>
                    <a:pt x="6121" y="12904"/>
                    <a:pt x="1034" y="13559"/>
                  </a:cubicBezTo>
                  <a:cubicBezTo>
                    <a:pt x="435" y="13632"/>
                    <a:pt x="0" y="13996"/>
                    <a:pt x="0" y="14415"/>
                  </a:cubicBezTo>
                  <a:lnTo>
                    <a:pt x="0" y="20547"/>
                  </a:lnTo>
                  <a:cubicBezTo>
                    <a:pt x="0" y="21057"/>
                    <a:pt x="653" y="21457"/>
                    <a:pt x="1415" y="21402"/>
                  </a:cubicBezTo>
                  <a:cubicBezTo>
                    <a:pt x="12759" y="20565"/>
                    <a:pt x="21600" y="14142"/>
                    <a:pt x="21600" y="6317"/>
                  </a:cubicBezTo>
                  <a:cubicBezTo>
                    <a:pt x="21600" y="4261"/>
                    <a:pt x="21001" y="2314"/>
                    <a:pt x="19886" y="530"/>
                  </a:cubicBezTo>
                  <a:cubicBezTo>
                    <a:pt x="19587" y="57"/>
                    <a:pt x="18716" y="-143"/>
                    <a:pt x="18063" y="112"/>
                  </a:cubicBezTo>
                  <a:lnTo>
                    <a:pt x="10066" y="3205"/>
                  </a:lnTo>
                  <a:cubicBezTo>
                    <a:pt x="9549" y="3405"/>
                    <a:pt x="9304" y="3824"/>
                    <a:pt x="9494" y="4206"/>
                  </a:cubicBezTo>
                  <a:cubicBezTo>
                    <a:pt x="9793" y="4879"/>
                    <a:pt x="9957" y="5589"/>
                    <a:pt x="9957" y="6317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900">
                <a:latin typeface="Candara" panose="020E0502030303020204" pitchFamily="34" charset="0"/>
              </a:endParaRPr>
            </a:p>
          </p:txBody>
        </p:sp>
        <p:sp>
          <p:nvSpPr>
            <p:cNvPr id="73" name="Shape">
              <a:extLst>
                <a:ext uri="{FF2B5EF4-FFF2-40B4-BE49-F238E27FC236}">
                  <a16:creationId xmlns:a16="http://schemas.microsoft.com/office/drawing/2014/main" id="{E7EE5346-49F4-474D-B66F-19C4E4EF8A6B}"/>
                </a:ext>
              </a:extLst>
            </p:cNvPr>
            <p:cNvSpPr/>
            <p:nvPr/>
          </p:nvSpPr>
          <p:spPr>
            <a:xfrm>
              <a:off x="4634608" y="1877950"/>
              <a:ext cx="2931760" cy="1266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404" extrusionOk="0">
                  <a:moveTo>
                    <a:pt x="10701" y="15331"/>
                  </a:moveTo>
                  <a:cubicBezTo>
                    <a:pt x="12679" y="15331"/>
                    <a:pt x="14440" y="17445"/>
                    <a:pt x="15584" y="20776"/>
                  </a:cubicBezTo>
                  <a:cubicBezTo>
                    <a:pt x="15816" y="21421"/>
                    <a:pt x="16202" y="21564"/>
                    <a:pt x="16511" y="21170"/>
                  </a:cubicBezTo>
                  <a:lnTo>
                    <a:pt x="21007" y="15152"/>
                  </a:lnTo>
                  <a:cubicBezTo>
                    <a:pt x="21378" y="14651"/>
                    <a:pt x="21486" y="13540"/>
                    <a:pt x="21239" y="12716"/>
                  </a:cubicBezTo>
                  <a:cubicBezTo>
                    <a:pt x="18906" y="5015"/>
                    <a:pt x="15059" y="0"/>
                    <a:pt x="10686" y="0"/>
                  </a:cubicBezTo>
                  <a:cubicBezTo>
                    <a:pt x="6313" y="0"/>
                    <a:pt x="2466" y="5015"/>
                    <a:pt x="133" y="12716"/>
                  </a:cubicBezTo>
                  <a:cubicBezTo>
                    <a:pt x="-114" y="13540"/>
                    <a:pt x="-6" y="14651"/>
                    <a:pt x="365" y="15152"/>
                  </a:cubicBezTo>
                  <a:lnTo>
                    <a:pt x="4861" y="21170"/>
                  </a:lnTo>
                  <a:cubicBezTo>
                    <a:pt x="5170" y="21600"/>
                    <a:pt x="5572" y="21421"/>
                    <a:pt x="5788" y="20776"/>
                  </a:cubicBezTo>
                  <a:cubicBezTo>
                    <a:pt x="6962" y="17481"/>
                    <a:pt x="8724" y="15331"/>
                    <a:pt x="10701" y="1533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900">
                <a:latin typeface="Candara" panose="020E0502030303020204" pitchFamily="34" charset="0"/>
              </a:endParaRPr>
            </a:p>
          </p:txBody>
        </p:sp>
        <p:sp>
          <p:nvSpPr>
            <p:cNvPr id="74" name="Freeform: Shape 23">
              <a:extLst>
                <a:ext uri="{FF2B5EF4-FFF2-40B4-BE49-F238E27FC236}">
                  <a16:creationId xmlns:a16="http://schemas.microsoft.com/office/drawing/2014/main" id="{87D48A8F-92F8-4EC8-BC17-E7556FB2A50D}"/>
                </a:ext>
              </a:extLst>
            </p:cNvPr>
            <p:cNvSpPr/>
            <p:nvPr/>
          </p:nvSpPr>
          <p:spPr>
            <a:xfrm>
              <a:off x="4440874" y="1237256"/>
              <a:ext cx="3310252" cy="1471180"/>
            </a:xfrm>
            <a:custGeom>
              <a:avLst/>
              <a:gdLst>
                <a:gd name="connsiteX0" fmla="*/ 1655126 w 3310252"/>
                <a:gd name="connsiteY0" fmla="*/ 0 h 1471180"/>
                <a:gd name="connsiteX1" fmla="*/ 1983641 w 3310252"/>
                <a:gd name="connsiteY1" fmla="*/ 328487 h 1471180"/>
                <a:gd name="connsiteX2" fmla="*/ 1951824 w 3310252"/>
                <a:gd name="connsiteY2" fmla="*/ 468438 h 1471180"/>
                <a:gd name="connsiteX3" fmla="*/ 3295691 w 3310252"/>
                <a:gd name="connsiteY3" fmla="*/ 1318347 h 1471180"/>
                <a:gd name="connsiteX4" fmla="*/ 3268044 w 3310252"/>
                <a:gd name="connsiteY4" fmla="*/ 1439201 h 1471180"/>
                <a:gd name="connsiteX5" fmla="*/ 3232058 w 3310252"/>
                <a:gd name="connsiteY5" fmla="*/ 1460358 h 1471180"/>
                <a:gd name="connsiteX6" fmla="*/ 3119773 w 3310252"/>
                <a:gd name="connsiteY6" fmla="*/ 1434895 h 1471180"/>
                <a:gd name="connsiteX7" fmla="*/ 1655126 w 3310252"/>
                <a:gd name="connsiteY7" fmla="*/ 657067 h 1471180"/>
                <a:gd name="connsiteX8" fmla="*/ 190480 w 3310252"/>
                <a:gd name="connsiteY8" fmla="*/ 1434895 h 1471180"/>
                <a:gd name="connsiteX9" fmla="*/ 78195 w 3310252"/>
                <a:gd name="connsiteY9" fmla="*/ 1460358 h 1471180"/>
                <a:gd name="connsiteX10" fmla="*/ 42208 w 3310252"/>
                <a:gd name="connsiteY10" fmla="*/ 1439201 h 1471180"/>
                <a:gd name="connsiteX11" fmla="*/ 14562 w 3310252"/>
                <a:gd name="connsiteY11" fmla="*/ 1318347 h 1471180"/>
                <a:gd name="connsiteX12" fmla="*/ 1358428 w 3310252"/>
                <a:gd name="connsiteY12" fmla="*/ 468438 h 1471180"/>
                <a:gd name="connsiteX13" fmla="*/ 1326612 w 3310252"/>
                <a:gd name="connsiteY13" fmla="*/ 328487 h 1471180"/>
                <a:gd name="connsiteX14" fmla="*/ 1655126 w 3310252"/>
                <a:gd name="connsiteY14" fmla="*/ 0 h 147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10252" h="1471180">
                  <a:moveTo>
                    <a:pt x="1655126" y="0"/>
                  </a:moveTo>
                  <a:cubicBezTo>
                    <a:pt x="1837377" y="0"/>
                    <a:pt x="1983641" y="148376"/>
                    <a:pt x="1983641" y="328487"/>
                  </a:cubicBezTo>
                  <a:cubicBezTo>
                    <a:pt x="1983641" y="379412"/>
                    <a:pt x="1970976" y="426031"/>
                    <a:pt x="1951824" y="468438"/>
                  </a:cubicBezTo>
                  <a:cubicBezTo>
                    <a:pt x="2509233" y="553157"/>
                    <a:pt x="2992506" y="869007"/>
                    <a:pt x="3295691" y="1318347"/>
                  </a:cubicBezTo>
                  <a:cubicBezTo>
                    <a:pt x="3323183" y="1358601"/>
                    <a:pt x="3310518" y="1413739"/>
                    <a:pt x="3268044" y="1439201"/>
                  </a:cubicBezTo>
                  <a:lnTo>
                    <a:pt x="3232058" y="1460358"/>
                  </a:lnTo>
                  <a:cubicBezTo>
                    <a:pt x="3193908" y="1481514"/>
                    <a:pt x="3145102" y="1470936"/>
                    <a:pt x="3119773" y="1434895"/>
                  </a:cubicBezTo>
                  <a:cubicBezTo>
                    <a:pt x="2801761" y="966551"/>
                    <a:pt x="2265511" y="657067"/>
                    <a:pt x="1655126" y="657067"/>
                  </a:cubicBezTo>
                  <a:cubicBezTo>
                    <a:pt x="1044741" y="657067"/>
                    <a:pt x="508492" y="966551"/>
                    <a:pt x="190480" y="1434895"/>
                  </a:cubicBezTo>
                  <a:cubicBezTo>
                    <a:pt x="165150" y="1470936"/>
                    <a:pt x="116344" y="1481514"/>
                    <a:pt x="78195" y="1460358"/>
                  </a:cubicBezTo>
                  <a:lnTo>
                    <a:pt x="42208" y="1439201"/>
                  </a:lnTo>
                  <a:cubicBezTo>
                    <a:pt x="-266" y="1413739"/>
                    <a:pt x="-12931" y="1358601"/>
                    <a:pt x="14562" y="1318347"/>
                  </a:cubicBezTo>
                  <a:cubicBezTo>
                    <a:pt x="317746" y="869007"/>
                    <a:pt x="798857" y="553157"/>
                    <a:pt x="1358428" y="468438"/>
                  </a:cubicBezTo>
                  <a:cubicBezTo>
                    <a:pt x="1337269" y="426031"/>
                    <a:pt x="1326612" y="377259"/>
                    <a:pt x="1326612" y="328487"/>
                  </a:cubicBezTo>
                  <a:cubicBezTo>
                    <a:pt x="1326612" y="146223"/>
                    <a:pt x="1472876" y="0"/>
                    <a:pt x="1655126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>
                <a:latin typeface="Candara" panose="020E0502030303020204" pitchFamily="34" charset="0"/>
              </a:endParaRPr>
            </a:p>
          </p:txBody>
        </p:sp>
        <p:sp>
          <p:nvSpPr>
            <p:cNvPr id="75" name="Freeform: Shape 22">
              <a:extLst>
                <a:ext uri="{FF2B5EF4-FFF2-40B4-BE49-F238E27FC236}">
                  <a16:creationId xmlns:a16="http://schemas.microsoft.com/office/drawing/2014/main" id="{E34B35B2-BA70-457D-AC73-B60328C31004}"/>
                </a:ext>
              </a:extLst>
            </p:cNvPr>
            <p:cNvSpPr/>
            <p:nvPr/>
          </p:nvSpPr>
          <p:spPr>
            <a:xfrm>
              <a:off x="5415605" y="2771433"/>
              <a:ext cx="1360791" cy="447706"/>
            </a:xfrm>
            <a:custGeom>
              <a:avLst/>
              <a:gdLst>
                <a:gd name="connsiteX0" fmla="*/ 677438 w 1360791"/>
                <a:gd name="connsiteY0" fmla="*/ 0 h 447706"/>
                <a:gd name="connsiteX1" fmla="*/ 1340953 w 1360791"/>
                <a:gd name="connsiteY1" fmla="*/ 309484 h 447706"/>
                <a:gd name="connsiteX2" fmla="*/ 1317632 w 1360791"/>
                <a:gd name="connsiteY2" fmla="*/ 436704 h 447706"/>
                <a:gd name="connsiteX3" fmla="*/ 1209517 w 1360791"/>
                <a:gd name="connsiteY3" fmla="*/ 415453 h 447706"/>
                <a:gd name="connsiteX4" fmla="*/ 679600 w 1360791"/>
                <a:gd name="connsiteY4" fmla="*/ 167473 h 447706"/>
                <a:gd name="connsiteX5" fmla="*/ 149683 w 1360791"/>
                <a:gd name="connsiteY5" fmla="*/ 415453 h 447706"/>
                <a:gd name="connsiteX6" fmla="*/ 41723 w 1360791"/>
                <a:gd name="connsiteY6" fmla="*/ 436704 h 447706"/>
                <a:gd name="connsiteX7" fmla="*/ 18401 w 1360791"/>
                <a:gd name="connsiteY7" fmla="*/ 309484 h 447706"/>
                <a:gd name="connsiteX8" fmla="*/ 677438 w 1360791"/>
                <a:gd name="connsiteY8" fmla="*/ 0 h 44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0791" h="447706">
                  <a:moveTo>
                    <a:pt x="677438" y="0"/>
                  </a:moveTo>
                  <a:cubicBezTo>
                    <a:pt x="946643" y="0"/>
                    <a:pt x="1182025" y="120854"/>
                    <a:pt x="1340953" y="309484"/>
                  </a:cubicBezTo>
                  <a:cubicBezTo>
                    <a:pt x="1374778" y="349737"/>
                    <a:pt x="1364275" y="411241"/>
                    <a:pt x="1317632" y="436704"/>
                  </a:cubicBezTo>
                  <a:cubicBezTo>
                    <a:pt x="1281645" y="457860"/>
                    <a:pt x="1237009" y="447282"/>
                    <a:pt x="1209517" y="415453"/>
                  </a:cubicBezTo>
                  <a:cubicBezTo>
                    <a:pt x="1082405" y="265018"/>
                    <a:pt x="893667" y="167473"/>
                    <a:pt x="679600" y="167473"/>
                  </a:cubicBezTo>
                  <a:cubicBezTo>
                    <a:pt x="467695" y="167473"/>
                    <a:pt x="276950" y="262865"/>
                    <a:pt x="149683" y="415453"/>
                  </a:cubicBezTo>
                  <a:cubicBezTo>
                    <a:pt x="122191" y="447282"/>
                    <a:pt x="77709" y="455707"/>
                    <a:pt x="41723" y="436704"/>
                  </a:cubicBezTo>
                  <a:cubicBezTo>
                    <a:pt x="-2913" y="411241"/>
                    <a:pt x="-13416" y="349737"/>
                    <a:pt x="18401" y="309484"/>
                  </a:cubicBezTo>
                  <a:cubicBezTo>
                    <a:pt x="175167" y="120854"/>
                    <a:pt x="412556" y="0"/>
                    <a:pt x="677438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>
                <a:latin typeface="Candara" panose="020E0502030303020204" pitchFamily="34" charset="0"/>
              </a:endParaRPr>
            </a:p>
          </p:txBody>
        </p:sp>
        <p:sp>
          <p:nvSpPr>
            <p:cNvPr id="76" name="Freeform: Shape 21">
              <a:extLst>
                <a:ext uri="{FF2B5EF4-FFF2-40B4-BE49-F238E27FC236}">
                  <a16:creationId xmlns:a16="http://schemas.microsoft.com/office/drawing/2014/main" id="{3151D736-E1BC-49D3-8993-A8F22922D0A4}"/>
                </a:ext>
              </a:extLst>
            </p:cNvPr>
            <p:cNvSpPr/>
            <p:nvPr/>
          </p:nvSpPr>
          <p:spPr>
            <a:xfrm>
              <a:off x="3899612" y="2802977"/>
              <a:ext cx="2125901" cy="2820100"/>
            </a:xfrm>
            <a:custGeom>
              <a:avLst/>
              <a:gdLst>
                <a:gd name="connsiteX0" fmla="*/ 486715 w 2125901"/>
                <a:gd name="connsiteY0" fmla="*/ 370 h 2820100"/>
                <a:gd name="connsiteX1" fmla="*/ 521353 w 2125901"/>
                <a:gd name="connsiteY1" fmla="*/ 11434 h 2820100"/>
                <a:gd name="connsiteX2" fmla="*/ 557410 w 2125901"/>
                <a:gd name="connsiteY2" fmla="*/ 32588 h 2820100"/>
                <a:gd name="connsiteX3" fmla="*/ 593467 w 2125901"/>
                <a:gd name="connsiteY3" fmla="*/ 138489 h 2820100"/>
                <a:gd name="connsiteX4" fmla="*/ 445101 w 2125901"/>
                <a:gd name="connsiteY4" fmla="*/ 848526 h 2820100"/>
                <a:gd name="connsiteX5" fmla="*/ 2051619 w 2125901"/>
                <a:gd name="connsiteY5" fmla="*/ 2609952 h 2820100"/>
                <a:gd name="connsiteX6" fmla="*/ 2125803 w 2125901"/>
                <a:gd name="connsiteY6" fmla="*/ 2694699 h 2820100"/>
                <a:gd name="connsiteX7" fmla="*/ 2125803 w 2125901"/>
                <a:gd name="connsiteY7" fmla="*/ 2734905 h 2820100"/>
                <a:gd name="connsiteX8" fmla="*/ 2032606 w 2125901"/>
                <a:gd name="connsiteY8" fmla="*/ 2819783 h 2820100"/>
                <a:gd name="connsiteX9" fmla="*/ 601940 w 2125901"/>
                <a:gd name="connsiteY9" fmla="*/ 1999510 h 2820100"/>
                <a:gd name="connsiteX10" fmla="*/ 328555 w 2125901"/>
                <a:gd name="connsiteY10" fmla="*/ 2147850 h 2820100"/>
                <a:gd name="connsiteX11" fmla="*/ 0 w 2125901"/>
                <a:gd name="connsiteY11" fmla="*/ 1819373 h 2820100"/>
                <a:gd name="connsiteX12" fmla="*/ 328555 w 2125901"/>
                <a:gd name="connsiteY12" fmla="*/ 1490764 h 2820100"/>
                <a:gd name="connsiteX13" fmla="*/ 341264 w 2125901"/>
                <a:gd name="connsiteY13" fmla="*/ 1490764 h 2820100"/>
                <a:gd name="connsiteX14" fmla="*/ 233190 w 2125901"/>
                <a:gd name="connsiteY14" fmla="*/ 846423 h 2820100"/>
                <a:gd name="connsiteX15" fmla="*/ 400571 w 2125901"/>
                <a:gd name="connsiteY15" fmla="*/ 49537 h 2820100"/>
                <a:gd name="connsiteX16" fmla="*/ 486715 w 2125901"/>
                <a:gd name="connsiteY16" fmla="*/ 370 h 282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5901" h="2820100">
                  <a:moveTo>
                    <a:pt x="486715" y="370"/>
                  </a:moveTo>
                  <a:cubicBezTo>
                    <a:pt x="498467" y="1473"/>
                    <a:pt x="510245" y="5062"/>
                    <a:pt x="521353" y="11434"/>
                  </a:cubicBezTo>
                  <a:lnTo>
                    <a:pt x="557410" y="32588"/>
                  </a:lnTo>
                  <a:cubicBezTo>
                    <a:pt x="595635" y="53742"/>
                    <a:pt x="610412" y="100386"/>
                    <a:pt x="593467" y="138489"/>
                  </a:cubicBezTo>
                  <a:cubicBezTo>
                    <a:pt x="498103" y="356861"/>
                    <a:pt x="445101" y="596386"/>
                    <a:pt x="445101" y="848526"/>
                  </a:cubicBezTo>
                  <a:cubicBezTo>
                    <a:pt x="445101" y="1770627"/>
                    <a:pt x="1150877" y="2529409"/>
                    <a:pt x="2051619" y="2609952"/>
                  </a:cubicBezTo>
                  <a:cubicBezTo>
                    <a:pt x="2094080" y="2612054"/>
                    <a:pt x="2127970" y="2650158"/>
                    <a:pt x="2125803" y="2694699"/>
                  </a:cubicBezTo>
                  <a:lnTo>
                    <a:pt x="2125803" y="2734905"/>
                  </a:lnTo>
                  <a:cubicBezTo>
                    <a:pt x="2125803" y="2785884"/>
                    <a:pt x="2081372" y="2823988"/>
                    <a:pt x="2032606" y="2819783"/>
                  </a:cubicBezTo>
                  <a:cubicBezTo>
                    <a:pt x="1443375" y="2766701"/>
                    <a:pt x="928327" y="2455174"/>
                    <a:pt x="601940" y="1999510"/>
                  </a:cubicBezTo>
                  <a:cubicBezTo>
                    <a:pt x="544701" y="2088462"/>
                    <a:pt x="442933" y="2147850"/>
                    <a:pt x="328555" y="2147850"/>
                  </a:cubicBezTo>
                  <a:cubicBezTo>
                    <a:pt x="146200" y="2147850"/>
                    <a:pt x="0" y="1999510"/>
                    <a:pt x="0" y="1819373"/>
                  </a:cubicBezTo>
                  <a:cubicBezTo>
                    <a:pt x="0" y="1637002"/>
                    <a:pt x="148367" y="1490764"/>
                    <a:pt x="328555" y="1490764"/>
                  </a:cubicBezTo>
                  <a:cubicBezTo>
                    <a:pt x="332791" y="1490764"/>
                    <a:pt x="337027" y="1490764"/>
                    <a:pt x="341264" y="1490764"/>
                  </a:cubicBezTo>
                  <a:cubicBezTo>
                    <a:pt x="271316" y="1289474"/>
                    <a:pt x="233190" y="1073204"/>
                    <a:pt x="233190" y="846423"/>
                  </a:cubicBezTo>
                  <a:cubicBezTo>
                    <a:pt x="233190" y="562488"/>
                    <a:pt x="292497" y="293268"/>
                    <a:pt x="400571" y="49537"/>
                  </a:cubicBezTo>
                  <a:cubicBezTo>
                    <a:pt x="416457" y="16131"/>
                    <a:pt x="451462" y="-2937"/>
                    <a:pt x="486715" y="3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>
                <a:latin typeface="Candara" panose="020E0502030303020204" pitchFamily="34" charset="0"/>
              </a:endParaRPr>
            </a:p>
          </p:txBody>
        </p:sp>
        <p:sp>
          <p:nvSpPr>
            <p:cNvPr id="77" name="Freeform: Shape 20">
              <a:extLst>
                <a:ext uri="{FF2B5EF4-FFF2-40B4-BE49-F238E27FC236}">
                  <a16:creationId xmlns:a16="http://schemas.microsoft.com/office/drawing/2014/main" id="{D468D7FE-E3B4-4692-AD9F-7FF5AE09241D}"/>
                </a:ext>
              </a:extLst>
            </p:cNvPr>
            <p:cNvSpPr/>
            <p:nvPr/>
          </p:nvSpPr>
          <p:spPr>
            <a:xfrm>
              <a:off x="6175016" y="2802952"/>
              <a:ext cx="2117372" cy="2820416"/>
            </a:xfrm>
            <a:custGeom>
              <a:avLst/>
              <a:gdLst>
                <a:gd name="connsiteX0" fmla="*/ 1641239 w 2117372"/>
                <a:gd name="connsiteY0" fmla="*/ 494 h 2820416"/>
                <a:gd name="connsiteX1" fmla="*/ 1727423 w 2117372"/>
                <a:gd name="connsiteY1" fmla="*/ 49955 h 2820416"/>
                <a:gd name="connsiteX2" fmla="*/ 1894852 w 2117372"/>
                <a:gd name="connsiteY2" fmla="*/ 846811 h 2820416"/>
                <a:gd name="connsiteX3" fmla="*/ 1786729 w 2117372"/>
                <a:gd name="connsiteY3" fmla="*/ 1491129 h 2820416"/>
                <a:gd name="connsiteX4" fmla="*/ 1788885 w 2117372"/>
                <a:gd name="connsiteY4" fmla="*/ 1491129 h 2820416"/>
                <a:gd name="connsiteX5" fmla="*/ 2117372 w 2117372"/>
                <a:gd name="connsiteY5" fmla="*/ 1821828 h 2820416"/>
                <a:gd name="connsiteX6" fmla="*/ 1788885 w 2117372"/>
                <a:gd name="connsiteY6" fmla="*/ 2150293 h 2820416"/>
                <a:gd name="connsiteX7" fmla="*/ 1519705 w 2117372"/>
                <a:gd name="connsiteY7" fmla="*/ 2008264 h 2820416"/>
                <a:gd name="connsiteX8" fmla="*/ 93223 w 2117372"/>
                <a:gd name="connsiteY8" fmla="*/ 2820099 h 2820416"/>
                <a:gd name="connsiteX9" fmla="*/ 0 w 2117372"/>
                <a:gd name="connsiteY9" fmla="*/ 2735224 h 2820416"/>
                <a:gd name="connsiteX10" fmla="*/ 0 w 2117372"/>
                <a:gd name="connsiteY10" fmla="*/ 2695019 h 2820416"/>
                <a:gd name="connsiteX11" fmla="*/ 76265 w 2117372"/>
                <a:gd name="connsiteY11" fmla="*/ 2610275 h 2820416"/>
                <a:gd name="connsiteX12" fmla="*/ 1682919 w 2117372"/>
                <a:gd name="connsiteY12" fmla="*/ 848914 h 2820416"/>
                <a:gd name="connsiteX13" fmla="*/ 1534507 w 2117372"/>
                <a:gd name="connsiteY13" fmla="*/ 138903 h 2820416"/>
                <a:gd name="connsiteX14" fmla="*/ 1570580 w 2117372"/>
                <a:gd name="connsiteY14" fmla="*/ 33006 h 2820416"/>
                <a:gd name="connsiteX15" fmla="*/ 1606556 w 2117372"/>
                <a:gd name="connsiteY15" fmla="*/ 11853 h 2820416"/>
                <a:gd name="connsiteX16" fmla="*/ 1641239 w 2117372"/>
                <a:gd name="connsiteY16" fmla="*/ 494 h 2820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17372" h="2820416">
                  <a:moveTo>
                    <a:pt x="1641239" y="494"/>
                  </a:moveTo>
                  <a:cubicBezTo>
                    <a:pt x="1676529" y="-3306"/>
                    <a:pt x="1711543" y="14974"/>
                    <a:pt x="1727423" y="49955"/>
                  </a:cubicBezTo>
                  <a:cubicBezTo>
                    <a:pt x="1835448" y="293676"/>
                    <a:pt x="1894852" y="562886"/>
                    <a:pt x="1894852" y="846811"/>
                  </a:cubicBezTo>
                  <a:cubicBezTo>
                    <a:pt x="1894852" y="1071482"/>
                    <a:pt x="1856720" y="1289845"/>
                    <a:pt x="1786729" y="1491129"/>
                  </a:cubicBezTo>
                  <a:cubicBezTo>
                    <a:pt x="1786729" y="1491129"/>
                    <a:pt x="1788885" y="1491129"/>
                    <a:pt x="1788885" y="1491129"/>
                  </a:cubicBezTo>
                  <a:cubicBezTo>
                    <a:pt x="1969058" y="1491129"/>
                    <a:pt x="2115216" y="1637362"/>
                    <a:pt x="2117372" y="1821828"/>
                  </a:cubicBezTo>
                  <a:cubicBezTo>
                    <a:pt x="2117372" y="2004060"/>
                    <a:pt x="1968960" y="2150293"/>
                    <a:pt x="1788885" y="2150293"/>
                  </a:cubicBezTo>
                  <a:cubicBezTo>
                    <a:pt x="1676547" y="2150293"/>
                    <a:pt x="1579011" y="2093140"/>
                    <a:pt x="1519705" y="2008264"/>
                  </a:cubicBezTo>
                  <a:cubicBezTo>
                    <a:pt x="1193277" y="2459707"/>
                    <a:pt x="680402" y="2767019"/>
                    <a:pt x="93223" y="2820099"/>
                  </a:cubicBezTo>
                  <a:cubicBezTo>
                    <a:pt x="42348" y="2824303"/>
                    <a:pt x="0" y="2786201"/>
                    <a:pt x="0" y="2735224"/>
                  </a:cubicBezTo>
                  <a:lnTo>
                    <a:pt x="0" y="2695019"/>
                  </a:lnTo>
                  <a:cubicBezTo>
                    <a:pt x="0" y="2650480"/>
                    <a:pt x="31761" y="2614480"/>
                    <a:pt x="76265" y="2610275"/>
                  </a:cubicBezTo>
                  <a:cubicBezTo>
                    <a:pt x="977128" y="2527634"/>
                    <a:pt x="1682919" y="1770981"/>
                    <a:pt x="1682919" y="848914"/>
                  </a:cubicBezTo>
                  <a:cubicBezTo>
                    <a:pt x="1682919" y="596784"/>
                    <a:pt x="1629886" y="355165"/>
                    <a:pt x="1534507" y="138903"/>
                  </a:cubicBezTo>
                  <a:cubicBezTo>
                    <a:pt x="1517548" y="100801"/>
                    <a:pt x="1534507" y="54159"/>
                    <a:pt x="1570580" y="33006"/>
                  </a:cubicBezTo>
                  <a:lnTo>
                    <a:pt x="1606556" y="11853"/>
                  </a:lnTo>
                  <a:cubicBezTo>
                    <a:pt x="1617682" y="5481"/>
                    <a:pt x="1629476" y="1761"/>
                    <a:pt x="1641239" y="49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>
                <a:latin typeface="Candara" panose="020E0502030303020204" pitchFamily="34" charset="0"/>
              </a:endParaRPr>
            </a:p>
          </p:txBody>
        </p:sp>
        <p:sp>
          <p:nvSpPr>
            <p:cNvPr id="78" name="Freeform: Shape 19">
              <a:extLst>
                <a:ext uri="{FF2B5EF4-FFF2-40B4-BE49-F238E27FC236}">
                  <a16:creationId xmlns:a16="http://schemas.microsoft.com/office/drawing/2014/main" id="{3477D416-3B25-4174-B754-FE379DC852E1}"/>
                </a:ext>
              </a:extLst>
            </p:cNvPr>
            <p:cNvSpPr/>
            <p:nvPr/>
          </p:nvSpPr>
          <p:spPr>
            <a:xfrm>
              <a:off x="6188665" y="3394517"/>
              <a:ext cx="773625" cy="1119242"/>
            </a:xfrm>
            <a:custGeom>
              <a:avLst/>
              <a:gdLst>
                <a:gd name="connsiteX0" fmla="*/ 659055 w 773625"/>
                <a:gd name="connsiteY0" fmla="*/ 114 h 1119242"/>
                <a:gd name="connsiteX1" fmla="*/ 746080 w 773625"/>
                <a:gd name="connsiteY1" fmla="*/ 62101 h 1119242"/>
                <a:gd name="connsiteX2" fmla="*/ 773625 w 773625"/>
                <a:gd name="connsiteY2" fmla="*/ 278231 h 1119242"/>
                <a:gd name="connsiteX3" fmla="*/ 101752 w 773625"/>
                <a:gd name="connsiteY3" fmla="*/ 1117526 h 1119242"/>
                <a:gd name="connsiteX4" fmla="*/ 0 w 773625"/>
                <a:gd name="connsiteY4" fmla="*/ 1034884 h 1119242"/>
                <a:gd name="connsiteX5" fmla="*/ 67835 w 773625"/>
                <a:gd name="connsiteY5" fmla="*/ 952242 h 1119242"/>
                <a:gd name="connsiteX6" fmla="*/ 241636 w 773625"/>
                <a:gd name="connsiteY6" fmla="*/ 886549 h 1119242"/>
                <a:gd name="connsiteX7" fmla="*/ 243792 w 773625"/>
                <a:gd name="connsiteY7" fmla="*/ 884447 h 1119242"/>
                <a:gd name="connsiteX8" fmla="*/ 604039 w 773625"/>
                <a:gd name="connsiteY8" fmla="*/ 278231 h 1119242"/>
                <a:gd name="connsiteX9" fmla="*/ 580807 w 773625"/>
                <a:gd name="connsiteY9" fmla="*/ 106641 h 1119242"/>
                <a:gd name="connsiteX10" fmla="*/ 620998 w 773625"/>
                <a:gd name="connsiteY10" fmla="*/ 11255 h 1119242"/>
                <a:gd name="connsiteX11" fmla="*/ 659055 w 773625"/>
                <a:gd name="connsiteY11" fmla="*/ 114 h 111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3625" h="1119242">
                  <a:moveTo>
                    <a:pt x="659055" y="114"/>
                  </a:moveTo>
                  <a:cubicBezTo>
                    <a:pt x="697630" y="-1875"/>
                    <a:pt x="734979" y="22390"/>
                    <a:pt x="746080" y="62101"/>
                  </a:cubicBezTo>
                  <a:cubicBezTo>
                    <a:pt x="765195" y="131999"/>
                    <a:pt x="773625" y="204130"/>
                    <a:pt x="773625" y="278231"/>
                  </a:cubicBezTo>
                  <a:cubicBezTo>
                    <a:pt x="773625" y="687368"/>
                    <a:pt x="485329" y="1030680"/>
                    <a:pt x="101752" y="1117526"/>
                  </a:cubicBezTo>
                  <a:cubicBezTo>
                    <a:pt x="48719" y="1128168"/>
                    <a:pt x="0" y="1087964"/>
                    <a:pt x="0" y="1034884"/>
                  </a:cubicBezTo>
                  <a:cubicBezTo>
                    <a:pt x="0" y="994680"/>
                    <a:pt x="27546" y="960782"/>
                    <a:pt x="67835" y="952242"/>
                  </a:cubicBezTo>
                  <a:cubicBezTo>
                    <a:pt x="129297" y="937395"/>
                    <a:pt x="188701" y="916242"/>
                    <a:pt x="241636" y="886549"/>
                  </a:cubicBezTo>
                  <a:cubicBezTo>
                    <a:pt x="241636" y="886549"/>
                    <a:pt x="243792" y="886549"/>
                    <a:pt x="243792" y="884447"/>
                  </a:cubicBezTo>
                  <a:cubicBezTo>
                    <a:pt x="459940" y="767907"/>
                    <a:pt x="604039" y="539033"/>
                    <a:pt x="604039" y="278231"/>
                  </a:cubicBezTo>
                  <a:cubicBezTo>
                    <a:pt x="604039" y="218976"/>
                    <a:pt x="595609" y="161692"/>
                    <a:pt x="580807" y="106641"/>
                  </a:cubicBezTo>
                  <a:cubicBezTo>
                    <a:pt x="570122" y="68408"/>
                    <a:pt x="587081" y="30306"/>
                    <a:pt x="620998" y="11255"/>
                  </a:cubicBezTo>
                  <a:cubicBezTo>
                    <a:pt x="633202" y="4357"/>
                    <a:pt x="646197" y="777"/>
                    <a:pt x="659055" y="11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>
                <a:latin typeface="Candara" panose="020E0502030303020204" pitchFamily="34" charset="0"/>
              </a:endParaRPr>
            </a:p>
          </p:txBody>
        </p:sp>
        <p:sp>
          <p:nvSpPr>
            <p:cNvPr id="79" name="Freeform: Shape 18">
              <a:extLst>
                <a:ext uri="{FF2B5EF4-FFF2-40B4-BE49-F238E27FC236}">
                  <a16:creationId xmlns:a16="http://schemas.microsoft.com/office/drawing/2014/main" id="{12AB13A7-0F17-4734-A02F-2D0C6DBB0E7C}"/>
                </a:ext>
              </a:extLst>
            </p:cNvPr>
            <p:cNvSpPr/>
            <p:nvPr/>
          </p:nvSpPr>
          <p:spPr>
            <a:xfrm>
              <a:off x="5238209" y="3393733"/>
              <a:ext cx="775724" cy="1120026"/>
            </a:xfrm>
            <a:custGeom>
              <a:avLst/>
              <a:gdLst>
                <a:gd name="connsiteX0" fmla="*/ 114574 w 775724"/>
                <a:gd name="connsiteY0" fmla="*/ 114 h 1120026"/>
                <a:gd name="connsiteX1" fmla="*/ 152603 w 775724"/>
                <a:gd name="connsiteY1" fmla="*/ 11255 h 1120026"/>
                <a:gd name="connsiteX2" fmla="*/ 192897 w 775724"/>
                <a:gd name="connsiteY2" fmla="*/ 106645 h 1120026"/>
                <a:gd name="connsiteX3" fmla="*/ 169548 w 775724"/>
                <a:gd name="connsiteY3" fmla="*/ 278242 h 1120026"/>
                <a:gd name="connsiteX4" fmla="*/ 707846 w 775724"/>
                <a:gd name="connsiteY4" fmla="*/ 952277 h 1120026"/>
                <a:gd name="connsiteX5" fmla="*/ 775724 w 775724"/>
                <a:gd name="connsiteY5" fmla="*/ 1034922 h 1120026"/>
                <a:gd name="connsiteX6" fmla="*/ 671887 w 775724"/>
                <a:gd name="connsiteY6" fmla="*/ 1117698 h 1120026"/>
                <a:gd name="connsiteX7" fmla="*/ 0 w 775724"/>
                <a:gd name="connsiteY7" fmla="*/ 278242 h 1120026"/>
                <a:gd name="connsiteX8" fmla="*/ 27585 w 775724"/>
                <a:gd name="connsiteY8" fmla="*/ 62104 h 1120026"/>
                <a:gd name="connsiteX9" fmla="*/ 114574 w 775724"/>
                <a:gd name="connsiteY9" fmla="*/ 114 h 112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5724" h="1120026">
                  <a:moveTo>
                    <a:pt x="114574" y="114"/>
                  </a:moveTo>
                  <a:cubicBezTo>
                    <a:pt x="127426" y="777"/>
                    <a:pt x="140412" y="4357"/>
                    <a:pt x="152603" y="11255"/>
                  </a:cubicBezTo>
                  <a:cubicBezTo>
                    <a:pt x="186493" y="30307"/>
                    <a:pt x="201369" y="70644"/>
                    <a:pt x="192897" y="106645"/>
                  </a:cubicBezTo>
                  <a:cubicBezTo>
                    <a:pt x="178021" y="161698"/>
                    <a:pt x="169548" y="218984"/>
                    <a:pt x="169548" y="278242"/>
                  </a:cubicBezTo>
                  <a:cubicBezTo>
                    <a:pt x="169548" y="606850"/>
                    <a:pt x="400571" y="882377"/>
                    <a:pt x="707846" y="952277"/>
                  </a:cubicBezTo>
                  <a:cubicBezTo>
                    <a:pt x="748139" y="960817"/>
                    <a:pt x="775724" y="994716"/>
                    <a:pt x="775724" y="1034922"/>
                  </a:cubicBezTo>
                  <a:cubicBezTo>
                    <a:pt x="775724" y="1090106"/>
                    <a:pt x="724889" y="1130312"/>
                    <a:pt x="671887" y="1117698"/>
                  </a:cubicBezTo>
                  <a:cubicBezTo>
                    <a:pt x="288261" y="1030717"/>
                    <a:pt x="0" y="687393"/>
                    <a:pt x="0" y="278242"/>
                  </a:cubicBezTo>
                  <a:cubicBezTo>
                    <a:pt x="0" y="204137"/>
                    <a:pt x="10542" y="129901"/>
                    <a:pt x="27585" y="62104"/>
                  </a:cubicBezTo>
                  <a:cubicBezTo>
                    <a:pt x="38669" y="22391"/>
                    <a:pt x="76019" y="-1876"/>
                    <a:pt x="114574" y="1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>
                <a:latin typeface="Candara" panose="020E0502030303020204" pitchFamily="34" charset="0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 rot="3053171">
            <a:off x="5030589" y="5276545"/>
            <a:ext cx="80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>
                <a:latin typeface="Candara" panose="020E0502030303020204" pitchFamily="34" charset="0"/>
              </a:rPr>
              <a:t>Skor</a:t>
            </a:r>
            <a:r>
              <a:rPr lang="en-US" sz="900" b="1" dirty="0">
                <a:latin typeface="Candara" panose="020E0502030303020204" pitchFamily="34" charset="0"/>
              </a:rPr>
              <a:t> SPI</a:t>
            </a:r>
          </a:p>
          <a:p>
            <a:pPr algn="ctr"/>
            <a:r>
              <a:rPr lang="en-US" sz="900" b="1" dirty="0">
                <a:latin typeface="Candara" panose="020E0502030303020204" pitchFamily="34" charset="0"/>
              </a:rPr>
              <a:t>0 – 72,99</a:t>
            </a:r>
          </a:p>
        </p:txBody>
      </p:sp>
      <p:sp>
        <p:nvSpPr>
          <p:cNvPr id="81" name="Rectangle 80"/>
          <p:cNvSpPr/>
          <p:nvPr/>
        </p:nvSpPr>
        <p:spPr>
          <a:xfrm>
            <a:off x="5452082" y="4690110"/>
            <a:ext cx="788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 err="1">
                <a:latin typeface="Candara" panose="020E0502030303020204" pitchFamily="34" charset="0"/>
              </a:rPr>
              <a:t>Skor</a:t>
            </a:r>
            <a:r>
              <a:rPr lang="en-US" sz="900" b="1" dirty="0">
                <a:latin typeface="Candara" panose="020E0502030303020204" pitchFamily="34" charset="0"/>
              </a:rPr>
              <a:t> SPI</a:t>
            </a:r>
          </a:p>
          <a:p>
            <a:pPr algn="ctr"/>
            <a:r>
              <a:rPr lang="en-US" sz="900" b="1" dirty="0">
                <a:latin typeface="Candara" panose="020E0502030303020204" pitchFamily="34" charset="0"/>
              </a:rPr>
              <a:t>73 – 77,9</a:t>
            </a:r>
          </a:p>
        </p:txBody>
      </p:sp>
      <p:sp>
        <p:nvSpPr>
          <p:cNvPr id="82" name="Rectangle 81"/>
          <p:cNvSpPr/>
          <p:nvPr/>
        </p:nvSpPr>
        <p:spPr>
          <a:xfrm rot="18045550">
            <a:off x="5808639" y="5266074"/>
            <a:ext cx="763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 err="1">
                <a:latin typeface="Candara" panose="020E0502030303020204" pitchFamily="34" charset="0"/>
              </a:rPr>
              <a:t>Skor</a:t>
            </a:r>
            <a:r>
              <a:rPr lang="en-US" sz="900" b="1" dirty="0">
                <a:latin typeface="Candara" panose="020E0502030303020204" pitchFamily="34" charset="0"/>
              </a:rPr>
              <a:t> SPI</a:t>
            </a:r>
          </a:p>
          <a:p>
            <a:pPr algn="ctr"/>
            <a:r>
              <a:rPr lang="en-US" sz="900" b="1" dirty="0">
                <a:latin typeface="Candara" panose="020E0502030303020204" pitchFamily="34" charset="0"/>
              </a:rPr>
              <a:t>78 - 100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376BC8B-DCF5-3F78-8A37-A60FB22D3F41}"/>
              </a:ext>
            </a:extLst>
          </p:cNvPr>
          <p:cNvGrpSpPr/>
          <p:nvPr/>
        </p:nvGrpSpPr>
        <p:grpSpPr>
          <a:xfrm>
            <a:off x="6565439" y="4395230"/>
            <a:ext cx="2500831" cy="598427"/>
            <a:chOff x="332936" y="2756210"/>
            <a:chExt cx="2937088" cy="863869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CB637DD-AA90-561B-FB12-4D41031097F9}"/>
                </a:ext>
              </a:extLst>
            </p:cNvPr>
            <p:cNvSpPr txBox="1"/>
            <p:nvPr/>
          </p:nvSpPr>
          <p:spPr>
            <a:xfrm>
              <a:off x="332936" y="2756210"/>
              <a:ext cx="2937088" cy="33322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900" b="1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ndara" panose="020E0502030303020204" pitchFamily="34" charset="0"/>
                </a:rPr>
                <a:t>SKOR 0 – 72,99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ADF7019B-FEF1-D2A7-6839-ABB00E56BE66}"/>
                </a:ext>
              </a:extLst>
            </p:cNvPr>
            <p:cNvSpPr txBox="1"/>
            <p:nvPr/>
          </p:nvSpPr>
          <p:spPr>
            <a:xfrm>
              <a:off x="340731" y="3086924"/>
              <a:ext cx="2929293" cy="53315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28588" indent="-128588" algn="just">
                <a:buFont typeface="Wingdings" panose="05000000000000000000" pitchFamily="2" charset="2"/>
                <a:buChar char="q"/>
              </a:pPr>
              <a:r>
                <a:rPr lang="en-US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  <a:ea typeface="Segoe UI Symbol" panose="020B0502040204020203" pitchFamily="34" charset="0"/>
                </a:rPr>
                <a:t>Tahun 2022 sebanyak </a:t>
              </a:r>
              <a:r>
                <a:rPr lang="en-US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  <a:ea typeface="Segoe UI Symbol" panose="020B0502040204020203" pitchFamily="34" charset="0"/>
                </a:rPr>
                <a:t>351</a:t>
              </a:r>
              <a:r>
                <a:rPr lang="en-US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  <a:ea typeface="Segoe UI Symbol" panose="020B0502040204020203" pitchFamily="34" charset="0"/>
                </a:rPr>
                <a:t> Pemda (65,36%)</a:t>
              </a:r>
            </a:p>
            <a:p>
              <a:pPr marL="128588" indent="-128588" algn="just">
                <a:buFont typeface="Wingdings" panose="05000000000000000000" pitchFamily="2" charset="2"/>
                <a:buChar char="q"/>
              </a:pPr>
              <a:r>
                <a:rPr lang="en-US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  <a:ea typeface="Segoe UI Symbol" panose="020B0502040204020203" pitchFamily="34" charset="0"/>
                </a:rPr>
                <a:t>Tahun 2023 sebanyak 338 Pemda (62,48%)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376BC8B-DCF5-3F78-8A37-A60FB22D3F41}"/>
              </a:ext>
            </a:extLst>
          </p:cNvPr>
          <p:cNvGrpSpPr/>
          <p:nvPr/>
        </p:nvGrpSpPr>
        <p:grpSpPr>
          <a:xfrm>
            <a:off x="6586403" y="4919891"/>
            <a:ext cx="2500831" cy="598427"/>
            <a:chOff x="332936" y="2756210"/>
            <a:chExt cx="2937088" cy="863869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5CB637DD-AA90-561B-FB12-4D41031097F9}"/>
                </a:ext>
              </a:extLst>
            </p:cNvPr>
            <p:cNvSpPr txBox="1"/>
            <p:nvPr/>
          </p:nvSpPr>
          <p:spPr>
            <a:xfrm>
              <a:off x="332936" y="2756210"/>
              <a:ext cx="2937088" cy="33322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900" b="1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ndara" panose="020E0502030303020204" pitchFamily="34" charset="0"/>
                </a:rPr>
                <a:t>SKOR 73 – 77,9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DF7019B-FEF1-D2A7-6839-ABB00E56BE66}"/>
                </a:ext>
              </a:extLst>
            </p:cNvPr>
            <p:cNvSpPr txBox="1"/>
            <p:nvPr/>
          </p:nvSpPr>
          <p:spPr>
            <a:xfrm>
              <a:off x="340731" y="3086924"/>
              <a:ext cx="2929293" cy="53315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28588" indent="-128588" algn="just">
                <a:buFont typeface="Wingdings" panose="05000000000000000000" pitchFamily="2" charset="2"/>
                <a:buChar char="q"/>
              </a:pPr>
              <a:r>
                <a:rPr lang="en-US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  <a:ea typeface="Segoe UI Symbol" panose="020B0502040204020203" pitchFamily="34" charset="0"/>
                </a:rPr>
                <a:t>Tahun 2022 sebanyak 139 Pemda (25,88%)</a:t>
              </a:r>
            </a:p>
            <a:p>
              <a:pPr marL="128588" indent="-128588" algn="just">
                <a:buFont typeface="Wingdings" panose="05000000000000000000" pitchFamily="2" charset="2"/>
                <a:buChar char="q"/>
              </a:pPr>
              <a:r>
                <a:rPr lang="en-US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  <a:ea typeface="Segoe UI Symbol" panose="020B0502040204020203" pitchFamily="34" charset="0"/>
                </a:rPr>
                <a:t>Tahun 2023 sebanyak </a:t>
              </a:r>
              <a:r>
                <a:rPr lang="en-US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  <a:ea typeface="Segoe UI Symbol" panose="020B0502040204020203" pitchFamily="34" charset="0"/>
                </a:rPr>
                <a:t>156</a:t>
              </a:r>
              <a:r>
                <a:rPr lang="en-US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  <a:ea typeface="Segoe UI Symbol" panose="020B0502040204020203" pitchFamily="34" charset="0"/>
                </a:rPr>
                <a:t> Pemda (28,83%)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376BC8B-DCF5-3F78-8A37-A60FB22D3F41}"/>
              </a:ext>
            </a:extLst>
          </p:cNvPr>
          <p:cNvGrpSpPr/>
          <p:nvPr/>
        </p:nvGrpSpPr>
        <p:grpSpPr>
          <a:xfrm>
            <a:off x="6600639" y="5463763"/>
            <a:ext cx="2500831" cy="598427"/>
            <a:chOff x="332936" y="2756210"/>
            <a:chExt cx="2937088" cy="863869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CB637DD-AA90-561B-FB12-4D41031097F9}"/>
                </a:ext>
              </a:extLst>
            </p:cNvPr>
            <p:cNvSpPr txBox="1"/>
            <p:nvPr/>
          </p:nvSpPr>
          <p:spPr>
            <a:xfrm>
              <a:off x="332936" y="2756210"/>
              <a:ext cx="2937088" cy="33322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900" b="1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ndara" panose="020E0502030303020204" pitchFamily="34" charset="0"/>
                </a:rPr>
                <a:t>SKOR 78 - 100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DF7019B-FEF1-D2A7-6839-ABB00E56BE66}"/>
                </a:ext>
              </a:extLst>
            </p:cNvPr>
            <p:cNvSpPr txBox="1"/>
            <p:nvPr/>
          </p:nvSpPr>
          <p:spPr>
            <a:xfrm>
              <a:off x="340731" y="3086924"/>
              <a:ext cx="2929293" cy="53315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28588" indent="-128588" algn="just">
                <a:buFont typeface="Wingdings" panose="05000000000000000000" pitchFamily="2" charset="2"/>
                <a:buChar char="q"/>
              </a:pPr>
              <a:r>
                <a:rPr lang="en-US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  <a:ea typeface="Segoe UI Symbol" panose="020B0502040204020203" pitchFamily="34" charset="0"/>
                </a:rPr>
                <a:t>Tahun 2022 sebanyak 47 Pemda (8,75%)</a:t>
              </a:r>
            </a:p>
            <a:p>
              <a:pPr marL="128588" indent="-128588" algn="just">
                <a:buFont typeface="Wingdings" panose="05000000000000000000" pitchFamily="2" charset="2"/>
                <a:buChar char="q"/>
              </a:pPr>
              <a:r>
                <a:rPr lang="en-US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  <a:ea typeface="Segoe UI Symbol" panose="020B0502040204020203" pitchFamily="34" charset="0"/>
                </a:rPr>
                <a:t>Tahun 2023 sebanyak </a:t>
              </a:r>
              <a:r>
                <a:rPr lang="en-US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  <a:ea typeface="Segoe UI Symbol" panose="020B0502040204020203" pitchFamily="34" charset="0"/>
                </a:rPr>
                <a:t>47</a:t>
              </a:r>
              <a:r>
                <a:rPr lang="en-US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  <a:ea typeface="Segoe UI Symbol" panose="020B0502040204020203" pitchFamily="34" charset="0"/>
                </a:rPr>
                <a:t> Pemda (8,69%)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3982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2394</TotalTime>
  <Words>4282</Words>
  <Application>Microsoft Office PowerPoint</Application>
  <PresentationFormat>On-screen Show (4:3)</PresentationFormat>
  <Paragraphs>571</Paragraphs>
  <Slides>40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61" baseType="lpstr">
      <vt:lpstr>MS Gothic</vt:lpstr>
      <vt:lpstr>Arial</vt:lpstr>
      <vt:lpstr>Arial Narrow</vt:lpstr>
      <vt:lpstr>Bahnschrift</vt:lpstr>
      <vt:lpstr>Berlin Sans FB Demi</vt:lpstr>
      <vt:lpstr>Bookman Old Style</vt:lpstr>
      <vt:lpstr>Calibri</vt:lpstr>
      <vt:lpstr>Candara</vt:lpstr>
      <vt:lpstr>Century Gothic</vt:lpstr>
      <vt:lpstr>Comic Sans MS</vt:lpstr>
      <vt:lpstr>Fira Sans Extra Condensed SemiBold</vt:lpstr>
      <vt:lpstr>Montserrat</vt:lpstr>
      <vt:lpstr>Montserrat Medium</vt:lpstr>
      <vt:lpstr>Rockwell</vt:lpstr>
      <vt:lpstr>Rockwell Condensed</vt:lpstr>
      <vt:lpstr>Segoe UI Semilight</vt:lpstr>
      <vt:lpstr>Tahoma</vt:lpstr>
      <vt:lpstr>Times New Roman</vt:lpstr>
      <vt:lpstr>Titillium Web</vt:lpstr>
      <vt:lpstr>Wingdings</vt:lpstr>
      <vt:lpstr>Wood Type</vt:lpstr>
      <vt:lpstr>PowerPoint Presentation</vt:lpstr>
      <vt:lpstr>LANDASAN HUKUM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CAPAIAN MCP KABUPATEN WONOGIRI  TAHUN 2019 - 2023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DELIK PIDANA KORUPSI (UU No. 31 Th 1999 jo UU No. 20 Th 2001) </vt:lpstr>
      <vt:lpstr>PowerPoint Presentation</vt:lpstr>
      <vt:lpstr>GRATIFIKASI DILARANG APABILA:</vt:lpstr>
      <vt:lpstr>PowerPoint Presentation</vt:lpstr>
      <vt:lpstr>PowerPoint Presentation</vt:lpstr>
      <vt:lpstr>KEBIJAKAN PENGENDALIAN GRATIFIKASI</vt:lpstr>
      <vt:lpstr>TUGAS/KEWENANGAN UPG</vt:lpstr>
      <vt:lpstr>FUNGSI PENDUKUNG UPG pasal 9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TATA CARA PELAPORAN GRATIFIKASI </vt:lpstr>
      <vt:lpstr>PowerPoint Presentation</vt:lpstr>
      <vt:lpstr>TINDAK LANJUT PELAPORAN GRATIFIKASI</vt:lpstr>
      <vt:lpstr>TINDAK LANJUT PELAPORAN GRATIFIKASI</vt:lpstr>
      <vt:lpstr>PowerPoint Presentation</vt:lpstr>
      <vt:lpstr>PowerPoint Presentation</vt:lpstr>
      <vt:lpstr>DASAR HUKUM</vt:lpstr>
      <vt:lpstr>PENGERTIAN</vt:lpstr>
      <vt:lpstr>SASARAN </vt:lpstr>
      <vt:lpstr>PEJABAT DAN PEGAWAI ASN YANG BERPOTENSI MEMILIKI BENTURAN KEPENTINGAN</vt:lpstr>
      <vt:lpstr>SUMBER PENYEBAB BENTURAN KEPENTINGAN </vt:lpstr>
      <vt:lpstr>PENCEGAHAN TERJADINYA BENTURAN KEPENTINGAN </vt:lpstr>
      <vt:lpstr>Terima kasih ........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Pengertian Gratifikasi</dc:title>
  <dc:creator>pemda</dc:creator>
  <cp:lastModifiedBy>wonogiri inspek</cp:lastModifiedBy>
  <cp:revision>334</cp:revision>
  <dcterms:created xsi:type="dcterms:W3CDTF">2013-12-19T13:29:01Z</dcterms:created>
  <dcterms:modified xsi:type="dcterms:W3CDTF">2024-05-27T13:04:09Z</dcterms:modified>
</cp:coreProperties>
</file>